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86" r:id="rId3"/>
    <p:sldId id="283" r:id="rId4"/>
    <p:sldId id="284" r:id="rId5"/>
    <p:sldId id="287" r:id="rId6"/>
    <p:sldId id="288" r:id="rId7"/>
    <p:sldId id="289" r:id="rId8"/>
    <p:sldId id="290" r:id="rId9"/>
    <p:sldId id="291" r:id="rId10"/>
    <p:sldId id="258" r:id="rId11"/>
    <p:sldId id="285" r:id="rId12"/>
    <p:sldId id="259" r:id="rId13"/>
    <p:sldId id="260" r:id="rId14"/>
    <p:sldId id="261" r:id="rId15"/>
    <p:sldId id="262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63" r:id="rId30"/>
    <p:sldId id="277" r:id="rId31"/>
    <p:sldId id="278" r:id="rId32"/>
    <p:sldId id="279" r:id="rId33"/>
    <p:sldId id="281" r:id="rId34"/>
    <p:sldId id="282" r:id="rId35"/>
    <p:sldId id="280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257" r:id="rId4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66445-7A7C-4179-A79A-48F91518ED24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5443-0FD3-48B6-B11D-B7BC67ECA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432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66445-7A7C-4179-A79A-48F91518ED24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5443-0FD3-48B6-B11D-B7BC67ECA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80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66445-7A7C-4179-A79A-48F91518ED24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5443-0FD3-48B6-B11D-B7BC67ECA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718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66445-7A7C-4179-A79A-48F91518ED24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5443-0FD3-48B6-B11D-B7BC67ECA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66445-7A7C-4179-A79A-48F91518ED24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5443-0FD3-48B6-B11D-B7BC67ECA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988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66445-7A7C-4179-A79A-48F91518ED24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5443-0FD3-48B6-B11D-B7BC67ECA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46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66445-7A7C-4179-A79A-48F91518ED24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5443-0FD3-48B6-B11D-B7BC67ECA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9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66445-7A7C-4179-A79A-48F91518ED24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5443-0FD3-48B6-B11D-B7BC67ECA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99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66445-7A7C-4179-A79A-48F91518ED24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5443-0FD3-48B6-B11D-B7BC67ECA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470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66445-7A7C-4179-A79A-48F91518ED24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5443-0FD3-48B6-B11D-B7BC67ECA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247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66445-7A7C-4179-A79A-48F91518ED24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5443-0FD3-48B6-B11D-B7BC67ECA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959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66445-7A7C-4179-A79A-48F91518ED24}" type="datetimeFigureOut">
              <a:rPr lang="ru-RU" smtClean="0"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A5443-0FD3-48B6-B11D-B7BC67ECA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379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mailto:iapav@mail.r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332656"/>
            <a:ext cx="9145016" cy="5616623"/>
          </a:xfrm>
        </p:spPr>
        <p:txBody>
          <a:bodyPr>
            <a:noAutofit/>
          </a:bodyPr>
          <a:lstStyle/>
          <a:p>
            <a:r>
              <a:rPr lang="ru-RU" sz="6600" b="1" i="1" dirty="0">
                <a:solidFill>
                  <a:srgbClr val="FF0000"/>
                </a:solidFill>
              </a:rPr>
              <a:t>Предпринимательские </a:t>
            </a:r>
            <a:r>
              <a:rPr lang="ru-RU" sz="6600" b="1" i="1" dirty="0" smtClean="0">
                <a:solidFill>
                  <a:srgbClr val="FF0000"/>
                </a:solidFill>
              </a:rPr>
              <a:t>университеты</a:t>
            </a:r>
            <a:endParaRPr lang="ru-RU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281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ПОНЯТИЕ </a:t>
            </a:r>
            <a:r>
              <a:rPr lang="ru-RU" sz="3200" b="1" dirty="0">
                <a:solidFill>
                  <a:srgbClr val="FF0000"/>
                </a:solidFill>
              </a:rPr>
              <a:t>ПРЕДПРИНИМАТЕЛЬСКОГО </a:t>
            </a:r>
            <a:r>
              <a:rPr lang="ru-RU" sz="3200" b="1" dirty="0" smtClean="0">
                <a:solidFill>
                  <a:srgbClr val="FF0000"/>
                </a:solidFill>
              </a:rPr>
              <a:t>УНИВЕРСИТЕТА (по </a:t>
            </a:r>
            <a:r>
              <a:rPr lang="ru-RU" sz="3200" b="1" dirty="0" err="1" smtClean="0">
                <a:solidFill>
                  <a:srgbClr val="FF0000"/>
                </a:solidFill>
              </a:rPr>
              <a:t>Бертону</a:t>
            </a:r>
            <a:r>
              <a:rPr lang="ru-RU" sz="3200" b="1" dirty="0" smtClean="0">
                <a:solidFill>
                  <a:srgbClr val="FF0000"/>
                </a:solidFill>
              </a:rPr>
              <a:t> Кларку)</a:t>
            </a:r>
            <a:r>
              <a:rPr lang="ru-RU" sz="3200" b="1" dirty="0">
                <a:solidFill>
                  <a:srgbClr val="FF0000"/>
                </a:solidFill>
              </a:rPr>
              <a:t/>
            </a:r>
            <a:br>
              <a:rPr lang="ru-RU" sz="3200" b="1" dirty="0">
                <a:solidFill>
                  <a:srgbClr val="FF0000"/>
                </a:solidFill>
              </a:rPr>
            </a:b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Прилагательное «предпринимательский» используется в этом исследовании в качестве характеристики социальных систем, то есть всех университетов и их внутренних отделений, научно-исследовательских центров, факультетов и школ. Данное понятие отсылает к идее «предприятия» — осознанного усилия по соз­данию института, которое требует немалой целенаправленной работы и напряжения. Важной чертой здесь является принятие рисков при освоении новых практик, результат которых неясен.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9217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252520" cy="6858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Глобализация экономики и интернационализация образования ставят университет в такие рамки, когда </a:t>
            </a:r>
            <a:r>
              <a:rPr lang="ru-RU" dirty="0" smtClean="0"/>
              <a:t>он вынужден задумываться: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>
                <a:solidFill>
                  <a:srgbClr val="00B050"/>
                </a:solidFill>
              </a:rPr>
              <a:t>о своей внутренней перестройке, </a:t>
            </a:r>
            <a:endParaRPr lang="ru-RU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изменении </a:t>
            </a:r>
            <a:r>
              <a:rPr lang="ru-RU" dirty="0">
                <a:solidFill>
                  <a:srgbClr val="0070C0"/>
                </a:solidFill>
              </a:rPr>
              <a:t>стратегических </a:t>
            </a:r>
            <a:r>
              <a:rPr lang="ru-RU" b="1" dirty="0">
                <a:solidFill>
                  <a:srgbClr val="0070C0"/>
                </a:solidFill>
              </a:rPr>
              <a:t>целей, </a:t>
            </a:r>
            <a:endParaRPr lang="ru-RU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увеличении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эффективности своей деятельности как с целью оказания более качественных образовательных услуг,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так </a:t>
            </a:r>
            <a:r>
              <a:rPr lang="ru-RU" b="1" dirty="0">
                <a:solidFill>
                  <a:srgbClr val="FF0000"/>
                </a:solidFill>
              </a:rPr>
              <a:t>и с целью влияния на экономику в региональной </a:t>
            </a:r>
            <a:r>
              <a:rPr lang="ru-RU" b="1" dirty="0" smtClean="0">
                <a:solidFill>
                  <a:srgbClr val="FF0000"/>
                </a:solidFill>
              </a:rPr>
              <a:t>и </a:t>
            </a:r>
            <a:r>
              <a:rPr lang="ru-RU" b="1" dirty="0">
                <a:solidFill>
                  <a:srgbClr val="FF0000"/>
                </a:solidFill>
              </a:rPr>
              <a:t>национальной инновационных системах. </a:t>
            </a:r>
            <a:endParaRPr lang="ru-RU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smtClean="0"/>
              <a:t>Университет</a:t>
            </a:r>
            <a:r>
              <a:rPr lang="ru-RU" b="1" dirty="0" smtClean="0"/>
              <a:t> </a:t>
            </a:r>
            <a:r>
              <a:rPr lang="ru-RU" dirty="0"/>
              <a:t>в социально-экономической системе, выполняя свои</a:t>
            </a:r>
            <a:r>
              <a:rPr lang="ru-RU" b="1" dirty="0"/>
              <a:t> </a:t>
            </a:r>
            <a:r>
              <a:rPr lang="ru-RU" dirty="0"/>
              <a:t>традиционные функции, приобретает новую структурную характеристику, которая и</a:t>
            </a:r>
            <a:r>
              <a:rPr lang="ru-RU" b="1" dirty="0"/>
              <a:t> </a:t>
            </a:r>
            <a:r>
              <a:rPr lang="ru-RU" dirty="0"/>
              <a:t>вызывает конфликт интересов, так как является чужеродной на</a:t>
            </a:r>
            <a:r>
              <a:rPr lang="ru-RU" b="1" dirty="0"/>
              <a:t> первом этапе своего развития. Однако </a:t>
            </a:r>
            <a:r>
              <a:rPr lang="ru-RU" b="1" dirty="0">
                <a:solidFill>
                  <a:srgbClr val="FF0000"/>
                </a:solidFill>
              </a:rPr>
              <a:t>такая новая структурная характеристика работает на всю систему университета и тем самым демонстрирует нам эволюцию университета как института. </a:t>
            </a:r>
          </a:p>
        </p:txBody>
      </p:sp>
    </p:spTree>
    <p:extLst>
      <p:ext uri="{BB962C8B-B14F-4D97-AF65-F5344CB8AC3E}">
        <p14:creationId xmlns:p14="http://schemas.microsoft.com/office/powerpoint/2010/main" val="1148086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ПОНЯТИЕ ПРЕДПРИНИМАТЕЛЬСКОГО УНИВЕРСИТЕТА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300" dirty="0" smtClean="0"/>
              <a:t>Предпринимательский </a:t>
            </a:r>
            <a:r>
              <a:rPr lang="ru-RU" sz="2300" dirty="0"/>
              <a:t>университет активно стремится к </a:t>
            </a:r>
            <a:r>
              <a:rPr lang="ru-RU" sz="2300" dirty="0" smtClean="0"/>
              <a:t>инновациям </a:t>
            </a:r>
            <a:r>
              <a:rPr lang="ru-RU" sz="2300" dirty="0"/>
              <a:t>в своей работе. Он хочет существенно изменить характер деятельности организации для того, чтобы оказаться в будущем в более благоприятном положении. Предпринимательские универ­ситеты стремятся стать «стойкими» университетами и важными самостоятельными игроками. Предприимчивость институтов можно считать одновременно процессом и результатом.</a:t>
            </a:r>
          </a:p>
          <a:p>
            <a:pPr marL="0" indent="0">
              <a:buNone/>
            </a:pPr>
            <a:r>
              <a:rPr lang="ru-RU" sz="2300" dirty="0"/>
              <a:t>На протяжении более чем двух лет, которые потребовались для проведения этого исследования, два слова — «предприни­мательский» и «инновационный» — употреблялись примерно в одном значении. Понятие «инновационный университет» кажет­ся весьма привлекательным. Более спокойное по тону, оно также оказывается более широким. Это понятие избегает негативных коннотаций, которые приписываются в университетской среде предпринимателям как агрессивным и ориентированным на бизнес людям, стремящимся к максимизации прибыли. </a:t>
            </a:r>
          </a:p>
        </p:txBody>
      </p:sp>
    </p:spTree>
    <p:extLst>
      <p:ext uri="{BB962C8B-B14F-4D97-AF65-F5344CB8AC3E}">
        <p14:creationId xmlns:p14="http://schemas.microsoft.com/office/powerpoint/2010/main" val="3568669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ПОНЯТИЕ ПРЕДПРИНИМАТЕЛЬСКОГО УНИВЕРСИТЕТА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9036496" cy="5805264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Когда в 1996 году институты, рассмотренные в данном исследовании, вместе с другими создали новую общеевропейскую доброволь­ную ассоциацию с ограниченным числом членов, у них имелись веские основания для того, чтобы назвать ее «европейским кон­сорциумом инновационных университетов». Но я предпочел сделать организующим понятием этой книги прилагательное «предпринимательский», а не «инновационный», потому что оно в большей степени указывает на местные усилия, на дей­ствия, которые ведут к изменению подхода организации. Оно позволяет точнее сгруппировать отдельные процессы, которые позволяют современным университетам меняться.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5537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ПОНЯТИЕ ПРЕДПРИНИМАТЕЛЬСКОГО УНИВЕРСИТЕТА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25252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300" dirty="0"/>
              <a:t>По большей части трансформация университета не является ни случайной, ни непредвиденной. Она не может происходить только потому, что в университете вводятся какие-то инноваци­онные программы: новые подходы вполне могут ограничиваться небольшими изолированными анклавами. Не будет трансфор­мация происходить и только потому, что отдельный предприни­матель захватывает власть и «сверху» начинает все менять: такие случаи — исключение из правила. Университеты крепки своим «низом» и слишком невосприимчивы к давлению сверху, чтобы руководство могло последовательно проводить свою линию на протяжении долгого времени. Скорее, трансформация происхо­дит тогда, когда в базовых единицах университета и в нем самом многие люди объединяются для того, чтобы со временем путем организованной инициативы изменить устройство и ориентацию института. </a:t>
            </a:r>
            <a:r>
              <a:rPr lang="ru-RU" sz="2300" i="1" dirty="0"/>
              <a:t>Коллективная </a:t>
            </a:r>
            <a:r>
              <a:rPr lang="ru-RU" sz="2300" dirty="0"/>
              <a:t>предпринимательская деятельность </a:t>
            </a:r>
            <a:r>
              <a:rPr lang="ru-RU" sz="2300" dirty="0" smtClean="0"/>
              <a:t>на этом </a:t>
            </a:r>
            <a:r>
              <a:rPr lang="ru-RU" sz="2300" dirty="0"/>
              <a:t>уровне составляет основу феномена трансформации.</a:t>
            </a:r>
          </a:p>
        </p:txBody>
      </p:sp>
    </p:spTree>
    <p:extLst>
      <p:ext uri="{BB962C8B-B14F-4D97-AF65-F5344CB8AC3E}">
        <p14:creationId xmlns:p14="http://schemas.microsoft.com/office/powerpoint/2010/main" val="7949369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ПОНЯТИЕ ПРЕДПРИНИМАТЕЛЬСКОГО УНИВЕРСИТЕТА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Дей­ствующие «сверху» национальные и государственные системы высшего образования не слишком подходят для существенных изменений; действующие «снизу» отдельные преподаватели и администраторы ограничены в своих возможностях. Но группы преподавателей и администраторов (а иногда и студентов!), боль­шие и не очень, общеуниверситетские и факультетские, способны создать новые структуры, процессы и интерпретации, позволяю­щие университету склониться в сторону адаптивных изменений. Университетские группы также способны гарантировать, что преобразования будут определяться </a:t>
            </a:r>
            <a:r>
              <a:rPr lang="ru-RU" i="1" dirty="0"/>
              <a:t>университетскими </a:t>
            </a:r>
            <a:r>
              <a:rPr lang="ru-RU" dirty="0"/>
              <a:t>ценно­стями (эта мысль постоянно озвучивается в институциональных нарративах). </a:t>
            </a:r>
          </a:p>
        </p:txBody>
      </p:sp>
    </p:spTree>
    <p:extLst>
      <p:ext uri="{BB962C8B-B14F-4D97-AF65-F5344CB8AC3E}">
        <p14:creationId xmlns:p14="http://schemas.microsoft.com/office/powerpoint/2010/main" val="676452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ПОНЯТИЕ ПРЕДПРИНИМАТЕЛЬСКОГО УНИВЕРСИТЕТА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9036496" cy="5733256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Эффективное коллективное предпринимательство не выводит университет за границы академической легитимно­сти и не ведет к ухудшению репутации, сокращению ресурсов и замедлению развития. Скорее, оно помогает приобрести ресурсы и инфраструктуру, которые нельзя получить иначе, и тем самым позволяет повышать качество работы и репутацию.</a:t>
            </a:r>
          </a:p>
          <a:p>
            <a:r>
              <a:rPr lang="ru-RU" dirty="0"/>
              <a:t>Формальная независимость института от финансового по­кровителя не гарантирует активного самоопределения; авто­номные университеты могут быть пассивными. Они могут жить прошлым, а не смотреть в будущее. Они могут довольствовать­ся тем, чем они уже стали, и не желать большего. Возможно, в соответствии с неформальным соглашением они решили дви­гаться в связке с другими институтами в своем регионе или стране, плыть вместе с ними или идти ко дну. Они подвержены застойным явлениям. </a:t>
            </a:r>
          </a:p>
        </p:txBody>
      </p:sp>
    </p:spTree>
    <p:extLst>
      <p:ext uri="{BB962C8B-B14F-4D97-AF65-F5344CB8AC3E}">
        <p14:creationId xmlns:p14="http://schemas.microsoft.com/office/powerpoint/2010/main" val="7030353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ПОНЯТИЕ ПРЕДПРИНИМАТЕЛЬСКОГО УНИВЕРСИТЕТА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56410" cy="511256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Автономные университеты становятся активными, когда решают, что им нужно попытаться изменить свое устройство и иначе реагировать на внутренние и внешние запросы. Они ощущают, что в обстановке быстрых изменений разумнее всего быть на шаг впереди, ограничивая влияние предъявляемых к ним требований, образно говоря, управляя судном, а не просто плывя по течению. В этом случае им нужны новые организационные элементы, которые в совокупности ха­рактеризуют предпринимательский университет.</a:t>
            </a:r>
          </a:p>
        </p:txBody>
      </p:sp>
    </p:spTree>
    <p:extLst>
      <p:ext uri="{BB962C8B-B14F-4D97-AF65-F5344CB8AC3E}">
        <p14:creationId xmlns:p14="http://schemas.microsoft.com/office/powerpoint/2010/main" val="21367021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НАПРАВЛЕНИЯ ТРАНСФОРМАЦИИ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597666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Как именно происходит трансформация университетов по­средством предпринимательской деятельности? Необходимый минимум включает пять элементов: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усиленное направляющее ядро </a:t>
            </a:r>
            <a:r>
              <a:rPr lang="ru-RU" dirty="0"/>
              <a:t>(</a:t>
            </a:r>
            <a:r>
              <a:rPr lang="en-US" dirty="0"/>
              <a:t>a strengthened steering core</a:t>
            </a:r>
            <a:r>
              <a:rPr lang="ru-RU" dirty="0"/>
              <a:t>);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расширенную </a:t>
            </a:r>
            <a:r>
              <a:rPr lang="ru-RU" dirty="0"/>
              <a:t>периферию развития (</a:t>
            </a:r>
            <a:r>
              <a:rPr lang="en-US" dirty="0"/>
              <a:t>an enhanced development periphery</a:t>
            </a:r>
            <a:r>
              <a:rPr lang="ru-RU" dirty="0"/>
              <a:t>);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диверсифици­рованную </a:t>
            </a:r>
            <a:r>
              <a:rPr lang="ru-RU" dirty="0"/>
              <a:t>базу финансирования (</a:t>
            </a:r>
            <a:r>
              <a:rPr lang="en-US" dirty="0"/>
              <a:t>a discretionary funding base</a:t>
            </a:r>
            <a:r>
              <a:rPr lang="ru-RU" dirty="0"/>
              <a:t>);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стимулируемый </a:t>
            </a:r>
            <a:r>
              <a:rPr lang="ru-RU" dirty="0"/>
              <a:t>академический оплот (</a:t>
            </a:r>
            <a:r>
              <a:rPr lang="en-US" dirty="0"/>
              <a:t>Stimulated academic heartland</a:t>
            </a:r>
            <a:r>
              <a:rPr lang="ru-RU" dirty="0"/>
              <a:t>);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интегрированную </a:t>
            </a:r>
            <a:r>
              <a:rPr lang="ru-RU" dirty="0"/>
              <a:t>предпринимательскую культуру (</a:t>
            </a:r>
            <a:r>
              <a:rPr lang="en-US" dirty="0"/>
              <a:t>an integrated entrepreneurial culture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8887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1. Усиленное направляющее ядро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1.1.Традиционные </a:t>
            </a:r>
            <a:r>
              <a:rPr lang="ru-RU" dirty="0"/>
              <a:t>европейские университеты на протяжении дол­гого времени были неспособны самостоятельно направлять свое развитие. По мере возрастания структурной сложности и ускорения темпов изменений эта слабость становилась все более очевидной, увеличивая потребность в более сильном руковод­стве. Нечестолюбивые университеты могут пренебрегать этой потребностью и плыть по волнам традиционного патронажа. Университеты, которые являются флагманскими или элитарны­ми институтами в национальной или государственной системе высшего образования, могут обходиться без такого руководства дольше других и продолжать опираться на свою репутацию и политическое влияние при получении гарантированных ресур­сов и конкурентного статуса. </a:t>
            </a:r>
          </a:p>
        </p:txBody>
      </p:sp>
    </p:spTree>
    <p:extLst>
      <p:ext uri="{BB962C8B-B14F-4D97-AF65-F5344CB8AC3E}">
        <p14:creationId xmlns:p14="http://schemas.microsoft.com/office/powerpoint/2010/main" val="1885333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Историческая миссия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48680"/>
            <a:ext cx="9036496" cy="630932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Исторически миссия университета, насчитывающая около тысячи лет, — это миссия образовательная, миссия исследовательская — гораздо более молодая, ей не более 200 лет. Эти две миссии органично друг друга</a:t>
            </a:r>
            <a:r>
              <a:rPr lang="ru-RU" b="1" i="1" dirty="0"/>
              <a:t> </a:t>
            </a:r>
            <a:r>
              <a:rPr lang="ru-RU" b="1" dirty="0"/>
              <a:t>дополняли, и в сознании укоренилось мнение, </a:t>
            </a:r>
            <a:r>
              <a:rPr lang="ru-RU" b="1" dirty="0" err="1"/>
              <a:t>чтосуществование</a:t>
            </a:r>
            <a:r>
              <a:rPr lang="ru-RU" b="1" dirty="0"/>
              <a:t> науки и </a:t>
            </a:r>
            <a:r>
              <a:rPr lang="ru-RU" dirty="0"/>
              <a:t>образования </a:t>
            </a:r>
            <a:r>
              <a:rPr lang="ru-RU" b="1" dirty="0"/>
              <a:t>сегодня — неотделимые друг от друга. В последние 30 лет </a:t>
            </a:r>
            <a:r>
              <a:rPr lang="ru-RU" dirty="0"/>
              <a:t>получила развитие дискуссия о новой, предпринимательской, миссии университета. Безусловно, сегодня активно обсуждается сама форма университета будущего (роль преподавателя в образовательном процессе, трансформация университета и уменьшение значимости научной составляющей в формате обучения с использованием дистанционных образовательных</a:t>
            </a:r>
            <a:r>
              <a:rPr lang="ru-RU" b="1" dirty="0"/>
              <a:t> </a:t>
            </a:r>
            <a:r>
              <a:rPr lang="ru-RU" dirty="0"/>
              <a:t>технологий, значение университета как института для </a:t>
            </a:r>
            <a:r>
              <a:rPr lang="en-US" dirty="0"/>
              <a:t>life long learning</a:t>
            </a:r>
            <a:r>
              <a:rPr lang="ru-RU" dirty="0"/>
              <a:t> — института, задействованного в обучении человека на протяжении всей его жизни, и многое другое). Но на сегодняшний день исключительно важную роль университет начинает играть в экономике не только с точки зрения генерации профессиональных специалистов, но и генерации добавленной стоимости, коммерциализации результатов интеллектуальной деятельности и создания бизнесов — </a:t>
            </a:r>
            <a:r>
              <a:rPr lang="ru-RU" dirty="0" err="1"/>
              <a:t>стартапов</a:t>
            </a:r>
            <a:r>
              <a:rPr lang="ru-RU" dirty="0"/>
              <a:t>, </a:t>
            </a:r>
            <a:r>
              <a:rPr lang="ru-RU" dirty="0" err="1"/>
              <a:t>спиноффов</a:t>
            </a:r>
            <a:r>
              <a:rPr lang="ru-RU" dirty="0"/>
              <a:t>, любых компаний.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10455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1. Усиленное направляющее ядро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1.2.Но </a:t>
            </a:r>
            <a:r>
              <a:rPr lang="ru-RU" dirty="0"/>
              <a:t>честолюбивые университеты и университеты, которых беспокоит их маргинальное положение и даже дальнейшее выживание, не могут позволить себе слабое руководство. Им нужно более быстро и гибко реагировать на растущие и меняющиеся запросы. Им нужно более организо­ванно перестраивать свои программные задачи. Необходимо иметь усиленное направляющее ядро. Как мы увидим, это ядро может принимать совершенно разные формы. Но оно должно включать центральные управленческие группы и университет­ские отделения. Оно должно оперативно согласовывать новые управленческие ценности с традиционными академическими.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16618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84" y="0"/>
            <a:ext cx="9144000" cy="76470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2.Расширенная периферия развития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2.1.В </a:t>
            </a:r>
            <a:r>
              <a:rPr lang="ru-RU" dirty="0"/>
              <a:t>предприимчивых университетах наблюдается рост единиц, которые с большей готовностью, чем традиционные универси­тетские отделения, выходят за старые университетские границы и устанавливают связи с внешними организациями и группами. К этим единицам, с одной стороны, относятся профессионализи­рованные подразделения по внешним связям, которые </a:t>
            </a:r>
            <a:r>
              <a:rPr lang="ru-RU" dirty="0" smtClean="0"/>
              <a:t>занимаются </a:t>
            </a:r>
            <a:r>
              <a:rPr lang="ru-RU" dirty="0"/>
              <a:t>передачей знаний, взаимодействием с промышленностью, развитием интеллектуальной собственности, непрерывным образованием, поиском финансирования и даже поддержани­ем отношений с выпускниками.</a:t>
            </a:r>
          </a:p>
        </p:txBody>
      </p:sp>
    </p:spTree>
    <p:extLst>
      <p:ext uri="{BB962C8B-B14F-4D97-AF65-F5344CB8AC3E}">
        <p14:creationId xmlns:p14="http://schemas.microsoft.com/office/powerpoint/2010/main" val="17060090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2.Расширенная периферия развития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2.2.С </a:t>
            </a:r>
            <a:r>
              <a:rPr lang="ru-RU" dirty="0"/>
              <a:t>другой стороны, к их числу принадлежат более распространенные междисциплинарные проектно-ориентированные научно-исследовательские центры, которые наряду с отделениями начинают составлять еще одно важное направление университетской работы. Университетские отделения или факультеты, основанные на дисциплинарном раз­делении, сохранят свою значимость: их компетентность в кон­кретных дисциплинах важна и слишком ценна, чтобы ею можно было пренебречь, и они достаточно сильны, чтобы защитить свои владения. Но сами по себе отделения неспособны сделать всего того, что теперь должны делать университеты.</a:t>
            </a:r>
          </a:p>
        </p:txBody>
      </p:sp>
    </p:spTree>
    <p:extLst>
      <p:ext uri="{BB962C8B-B14F-4D97-AF65-F5344CB8AC3E}">
        <p14:creationId xmlns:p14="http://schemas.microsoft.com/office/powerpoint/2010/main" val="27229004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2.Расширенная периферия развития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2.3.Ориентированные </a:t>
            </a:r>
            <a:r>
              <a:rPr lang="ru-RU" dirty="0"/>
              <a:t>вовне научно-исследовательские центры занимаются решением проблем, которые не ограничиваются рамками отдельных дис­циплин. Они приносят в университет проектный подход пред­ставителей внешней среды, которые пытаются решать серьезные практические проблемы, имеющие большое значение для эконо­мического и социального развития. Эти центры обладают опре­деленной гибкостью, так как их сравнительно легко создавать и распускать. Преодолевая старые границы, они выступают в роли посредников между отделениями и внешним миром.</a:t>
            </a:r>
          </a:p>
        </p:txBody>
      </p:sp>
    </p:spTree>
    <p:extLst>
      <p:ext uri="{BB962C8B-B14F-4D97-AF65-F5344CB8AC3E}">
        <p14:creationId xmlns:p14="http://schemas.microsoft.com/office/powerpoint/2010/main" val="39614239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2.Расширенная периферия развития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04867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2.4.Чтобы </a:t>
            </a:r>
            <a:r>
              <a:rPr lang="ru-RU" dirty="0"/>
              <a:t>взаимодействие университета с внешними группами развивалось и дальше, необходимо соответствующее развитие его инфраструктуры. Стремясь найти лучшие инструменты для удовлетворения запросов общества, предпринимательские уни­верситеты оказывают поддержку всей новой периферии нетра­диционных единиц. Как мы увидим, здесь проявляется немалое организационное творчество.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9500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4868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3.Диверсифици­рованная база финансирования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63093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3.1.Для </a:t>
            </a:r>
            <a:r>
              <a:rPr lang="ru-RU" dirty="0"/>
              <a:t>обретения нового, ориентированного на изменения харак­тера деятельности, университету, как правило, нужны немалые финансовые ресурсы: особенно велика потребность в дискреци­онных </a:t>
            </a:r>
            <a:r>
              <a:rPr lang="ru-RU" dirty="0" smtClean="0"/>
              <a:t>(расходуемых по собственному усмотрению) средствах</a:t>
            </a:r>
            <a:r>
              <a:rPr lang="ru-RU" dirty="0"/>
              <a:t>. Расширение финансовой базы приобретает осо­бую важность, поскольку практически везде на государственную поддержку университетов выделяется все меньше бюджетных средств (в процентном отношении). Предприимчивые универси­теты видят такую тенденцию и используют ее с выгодой для </a:t>
            </a:r>
            <a:r>
              <a:rPr lang="ru-RU" dirty="0" smtClean="0"/>
              <a:t>себя.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1056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324528" cy="62068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3.Диверсифици­рованная база финансирования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638132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3.2.Они прилагают усилия для получения средств из второго важно­го источника — советов по науке, более решительно конкурируя за гранты и контракты.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81817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3.Диверсифици­рованная база финансирования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66" y="548680"/>
            <a:ext cx="9133033" cy="63093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3.3.Они </a:t>
            </a:r>
            <a:r>
              <a:rPr lang="ru-RU" dirty="0"/>
              <a:t>пытаются увеличить приток средств из третьих источников, которые простираются от коммерческих компаний, местных органов власти и благотворительных фондов до лицензионных отчислений за интеллектуальную собствен­ность, доходов от услуг, оказываемых на территории университе­та, платы студентов за обучение и пожертвований выпускников. Третьи источники отражают подлинную финансовую диверси­фикацию. Они особенно ценны потому, что позволяют получать дискреционные средства, помимо накладных расходов и денег, поступающих от грантов на исследования.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25770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3.Диверсифици­рованная база финансирования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48680"/>
            <a:ext cx="9036496" cy="63093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3.4.В </a:t>
            </a:r>
            <a:r>
              <a:rPr lang="ru-RU" dirty="0"/>
              <a:t>процессе роста доходов, поступающих из вторых и третьих источников, предпринимательские университеты быстрее, чем не­предпринимательские, понимают, что поступление денег из мно­гих источников позволяет осуществлять важные шаги, не дожида­ясь системных решений, которые принимаются крайне неспешно и сопровождаются введением стандартизующих правил. Они при­нимают и проводят в жизнь принцип, изложенный двумя амери­канскими наблюдателями еще в начале 1960-х: «рабочее определе­ние институциональной автономии в </a:t>
            </a:r>
            <a:r>
              <a:rPr lang="en-US" dirty="0"/>
              <a:t>XX </a:t>
            </a:r>
            <a:r>
              <a:rPr lang="ru-RU" dirty="0"/>
              <a:t>веке — это отсутствие зависимости от одного-единственного или ограниченного источ­ника финансирования» [</a:t>
            </a:r>
            <a:r>
              <a:rPr lang="en-US" dirty="0" err="1"/>
              <a:t>Babbidge</a:t>
            </a:r>
            <a:r>
              <a:rPr lang="ru-RU" dirty="0"/>
              <a:t>, </a:t>
            </a:r>
            <a:r>
              <a:rPr lang="en-US" dirty="0" err="1"/>
              <a:t>Rosenzweig</a:t>
            </a:r>
            <a:r>
              <a:rPr lang="ru-RU" dirty="0"/>
              <a:t>, 1962, </a:t>
            </a:r>
            <a:r>
              <a:rPr lang="en-US" dirty="0"/>
              <a:t>p</a:t>
            </a:r>
            <a:r>
              <a:rPr lang="ru-RU" dirty="0"/>
              <a:t>. 158].</a:t>
            </a:r>
          </a:p>
        </p:txBody>
      </p:sp>
    </p:spTree>
    <p:extLst>
      <p:ext uri="{BB962C8B-B14F-4D97-AF65-F5344CB8AC3E}">
        <p14:creationId xmlns:p14="http://schemas.microsoft.com/office/powerpoint/2010/main" val="39439247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41805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4. Стимулируемые </a:t>
            </a:r>
            <a:r>
              <a:rPr lang="ru-RU" sz="3200" b="1" dirty="0">
                <a:solidFill>
                  <a:srgbClr val="FF0000"/>
                </a:solidFill>
              </a:rPr>
              <a:t>академические структуры</a:t>
            </a:r>
            <a:br>
              <a:rPr lang="ru-RU" sz="3200" b="1" dirty="0">
                <a:solidFill>
                  <a:srgbClr val="FF0000"/>
                </a:solidFill>
              </a:rPr>
            </a:b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59766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4.1.Когда </a:t>
            </a:r>
            <a:r>
              <a:rPr lang="ru-RU" dirty="0"/>
              <a:t>предпринимательский университет развивает более силь­ное направляющее ядро, создает структуру взаимодействия с внешним миром и диверсифицирует свои источники дохода, его оплотом по-прежнему остаются традиционные университет­ские отделения, созданные вокруг старых и новых дисциплин и некоторых междисциплинарных научных областей. Представ­ляя собой операционную базу университета в виде площадок для проведения научных исследований и прежде всего пре­подавания, базовые единицы и более обширные факультеты, включающие множество различных отделений, продолжают оставаться местами, где ведется большая часть академической работы. </a:t>
            </a:r>
          </a:p>
        </p:txBody>
      </p:sp>
    </p:spTree>
    <p:extLst>
      <p:ext uri="{BB962C8B-B14F-4D97-AF65-F5344CB8AC3E}">
        <p14:creationId xmlns:p14="http://schemas.microsoft.com/office/powerpoint/2010/main" val="608709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Идея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764704"/>
            <a:ext cx="9036496" cy="609329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 мире наблюдается </a:t>
            </a:r>
            <a:r>
              <a:rPr lang="ru-RU" dirty="0"/>
              <a:t>фор­мирование нового процесса — </a:t>
            </a:r>
            <a:r>
              <a:rPr lang="ru-RU" b="1" i="1" dirty="0">
                <a:solidFill>
                  <a:srgbClr val="FF0000"/>
                </a:solidFill>
              </a:rPr>
              <a:t>появление и развитие нового института — предпринимательского университета. </a:t>
            </a:r>
            <a:r>
              <a:rPr lang="ru-RU" dirty="0" smtClean="0"/>
              <a:t>В </a:t>
            </a:r>
            <a:r>
              <a:rPr lang="ru-RU" dirty="0"/>
              <a:t>разных странах он протекает с различной скоростью и разной степенью успеха, так как</a:t>
            </a:r>
            <a:r>
              <a:rPr lang="ru-RU" b="1" dirty="0"/>
              <a:t> </a:t>
            </a:r>
            <a:r>
              <a:rPr lang="ru-RU" dirty="0"/>
              <a:t>условия его формирования и функционирования определяются условиями социально-экономического характера страны.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Для выяснения сути попробуем ответить </a:t>
            </a:r>
            <a:r>
              <a:rPr lang="ru-RU" dirty="0"/>
              <a:t>на вопросы:</a:t>
            </a:r>
          </a:p>
          <a:p>
            <a:pPr marL="0" indent="0">
              <a:buNone/>
            </a:pPr>
            <a:r>
              <a:rPr lang="ru-RU" dirty="0"/>
              <a:t>• Что такое предпринимательский университет как </a:t>
            </a:r>
            <a:r>
              <a:rPr lang="ru-RU" dirty="0" smtClean="0"/>
              <a:t>явление?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• Какие требования можно сформулировать к пред­принимательскому университету как зарождающе­муся институту, чтобы </a:t>
            </a:r>
            <a:r>
              <a:rPr lang="ru-RU" dirty="0" smtClean="0"/>
              <a:t>он </a:t>
            </a:r>
            <a:r>
              <a:rPr lang="ru-RU" dirty="0"/>
              <a:t>сформировался наиболее адекватно?</a:t>
            </a:r>
          </a:p>
          <a:p>
            <a:pPr marL="0" indent="0">
              <a:buNone/>
            </a:pPr>
            <a:r>
              <a:rPr lang="ru-RU" dirty="0"/>
              <a:t>• Как предпринимательский университет в макси­мальном виде может отвечать задачам националь­ного социально-экономического развития?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07633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252520" cy="69269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4. Стимулируемые академические структуры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4.2.Решающее </a:t>
            </a:r>
            <a:r>
              <a:rPr lang="ru-RU" dirty="0"/>
              <a:t>значение имеет то, принимают ли они рез­кую трансформацию или выступают против нее. Именно здесь, в многочисленных единицах оплота, предлагаемые изменения и инновационные шаги скорее всего ожидает провал. Если </a:t>
            </a:r>
            <a:r>
              <a:rPr lang="ru-RU" dirty="0" smtClean="0"/>
              <a:t>базовые </a:t>
            </a:r>
            <a:r>
              <a:rPr lang="ru-RU" dirty="0"/>
              <a:t>единицы выступают против потенциальных инноваций или остаются к ним равнодушными, институты продолжат жить по-старому. Для того чтобы изменения произошли, отде­ления и факультеты должны сами стать предпринимательскими единицами, налаживая отношения с внешней средой и запуская новые программы, а также изыскивая третьи источники дохо­дов. Их члены должны входить в состав центральных направ­ляющих групп. Академические структуры должны признать, что отдельные люди и коллегиальные группы будут оказывать большее влияние на руководство, от центральной администра­ции до глав отделений и научно-исследовательских центров.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62515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252520" cy="76470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4. Стимулируемые академические структуры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12068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4.3. Именно </a:t>
            </a:r>
            <a:r>
              <a:rPr lang="ru-RU" dirty="0"/>
              <a:t>в оплоте традиционные академические ценности уко­ренены прочнее всего. На данном уровне должно складываться необходимое сочетание этих ценностей с более современными взглядами на управление. В предпринимательском универси­тете оплот принимает видоизмененную систему ценностей и устойчивых представлений.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14464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8" y="0"/>
            <a:ext cx="9505056" cy="62068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5.Интегрированная </a:t>
            </a:r>
            <a:r>
              <a:rPr lang="ru-RU" sz="3200" b="1" dirty="0">
                <a:solidFill>
                  <a:srgbClr val="FF0000"/>
                </a:solidFill>
              </a:rPr>
              <a:t>предпринимательская культура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5.1.Предприимчивые </a:t>
            </a:r>
            <a:r>
              <a:rPr lang="ru-RU" dirty="0"/>
              <a:t>университеты, во многом подобно компаниям, работающим в сфере высоких технологий, формируют культуру деятельности, ориентированную на изменения. Начало этой но­вой культуре может положить сравнительно простая институцио­нальная идея изменений, позднее вырастающая в совокупность устойчивых представлений, которая, после распространения вну­три оплота становится общеуниверситетской культурой. Силь­ные культуры опираются на сильные практики. Поскольку идеи и практики взаимодействуют между собой, культурная и символи­ческая сторона университета особенно важна в культивировании институциональной идентичности и особой репутации.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45205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396536" cy="62068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5.Интегрированная предпринимательская культура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638132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5.2. При </a:t>
            </a:r>
            <a:r>
              <a:rPr lang="ru-RU" dirty="0"/>
              <a:t>трансформации университетов ценности или устойчи­вые представления могут приводить к появлению других эле­ментов или возникать вслед за ними. Мы увидим, что в ходе взаимодействия эти представления со временем сами претерпе­вают изменения. </a:t>
            </a:r>
          </a:p>
        </p:txBody>
      </p:sp>
    </p:spTree>
    <p:extLst>
      <p:ext uri="{BB962C8B-B14F-4D97-AF65-F5344CB8AC3E}">
        <p14:creationId xmlns:p14="http://schemas.microsoft.com/office/powerpoint/2010/main" val="7211185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8" y="0"/>
            <a:ext cx="9505056" cy="62068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5.Интегрированная предпринимательская культура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19268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5.3. Организационные </a:t>
            </a:r>
            <a:r>
              <a:rPr lang="ru-RU" dirty="0"/>
              <a:t>ценности нельзя рассмат­ривать в отрыве от структур и процедур, в которых они прояв­ляются. Необходима </a:t>
            </a:r>
            <a:r>
              <a:rPr lang="ru-RU" i="1" dirty="0"/>
              <a:t>институциональная </a:t>
            </a:r>
            <a:r>
              <a:rPr lang="ru-RU" dirty="0"/>
              <a:t>перспектива. Первые четыре из пяти выделенных нами элементов служат средствами, позволяющими трансформационным идеям работать.</a:t>
            </a:r>
          </a:p>
        </p:txBody>
      </p:sp>
    </p:spTree>
    <p:extLst>
      <p:ext uri="{BB962C8B-B14F-4D97-AF65-F5344CB8AC3E}">
        <p14:creationId xmlns:p14="http://schemas.microsoft.com/office/powerpoint/2010/main" val="20289194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0"/>
            <a:ext cx="9577064" cy="69269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5.Интегрированная предпринимательская культура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5.4. Серьезные </a:t>
            </a:r>
            <a:r>
              <a:rPr lang="ru-RU" dirty="0"/>
              <a:t>инновации в характере деятельности университета означают, что некоторые ключевые задачи и глу­бинные структуры меняются настолько, что сами меняют долго­срочное развитие организации. Такая трансформационная рабо­та должна вестись на локальном уровне, в самом университете. Она должна длиться годами, которые зачастую выливаются в де­сятилетия. Долгая последовательная работа требует коллектив­ной деятельности, ведущей к новым практикам и взглядам, пред­приимчивых шагов, связанных с принятием рисков и обретением гибкости. Когда традиций оказывается недостаточно, универси­тетам необходимо найти </a:t>
            </a:r>
            <a:r>
              <a:rPr lang="ru-RU" i="1" dirty="0"/>
              <a:t>предпринимательский ответ. </a:t>
            </a:r>
            <a:r>
              <a:rPr lang="ru-RU" dirty="0"/>
              <a:t>В ниже­приведенном исследовании конкретных институтов мы увидим, что ответ, каждый раз разный, содержал черты, выделенные здесь в качестве основных элементов трансформации.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11799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0"/>
            <a:ext cx="9252520" cy="69269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>
                <a:solidFill>
                  <a:srgbClr val="FF0000"/>
                </a:solidFill>
              </a:rPr>
              <a:t>Предпринимательский </a:t>
            </a:r>
            <a:r>
              <a:rPr lang="ru-RU" sz="3600" b="1" dirty="0">
                <a:solidFill>
                  <a:srgbClr val="FF0000"/>
                </a:solidFill>
              </a:rPr>
              <a:t>университет в модели ОЭСР</a:t>
            </a:r>
            <a:r>
              <a:rPr lang="ru-RU" sz="3600" dirty="0">
                <a:solidFill>
                  <a:srgbClr val="FF0000"/>
                </a:solidFill>
              </a:rPr>
              <a:t/>
            </a:r>
            <a:br>
              <a:rPr lang="ru-RU" sz="3600" dirty="0">
                <a:solidFill>
                  <a:srgbClr val="FF0000"/>
                </a:solidFill>
              </a:rPr>
            </a:b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Организация экономического сотрудничества и развития предложила своеобразное «Руководство для предпринимательских </a:t>
            </a:r>
            <a:r>
              <a:rPr lang="ru-RU" dirty="0" smtClean="0"/>
              <a:t>университетов», </a:t>
            </a:r>
            <a:r>
              <a:rPr lang="ru-RU" dirty="0"/>
              <a:t>раз­работанное в 2012 г. совместно участниками про­граммы по региональному развитию и занятости ОЭСР и сотрудниками генерального директората по образованию и культуре Европейской комиссии. Данный документ представляет собой качественную методику самооценки университета как предприни­мательского и не является инструментом </a:t>
            </a:r>
            <a:r>
              <a:rPr lang="ru-RU" dirty="0" err="1"/>
              <a:t>бенчмаркинга</a:t>
            </a:r>
            <a:r>
              <a:rPr lang="ru-RU" dirty="0"/>
              <a:t>. </a:t>
            </a:r>
            <a:r>
              <a:rPr lang="ru-RU" b="1" dirty="0"/>
              <a:t>ОЭСР </a:t>
            </a:r>
            <a:r>
              <a:rPr lang="ru-RU" dirty="0"/>
              <a:t>ставит </a:t>
            </a:r>
            <a:r>
              <a:rPr lang="ru-RU" b="1" dirty="0"/>
              <a:t>задачу развития и поддержки </a:t>
            </a:r>
            <a:r>
              <a:rPr lang="ru-RU" dirty="0"/>
              <a:t>предпринимательства </a:t>
            </a:r>
            <a:r>
              <a:rPr lang="ru-RU" b="1" dirty="0"/>
              <a:t>перед университетами, для </a:t>
            </a:r>
            <a:r>
              <a:rPr lang="ru-RU" dirty="0"/>
              <a:t>чего сами университеты должны быть инновационными и </a:t>
            </a:r>
            <a:r>
              <a:rPr lang="ru-RU" dirty="0" err="1"/>
              <a:t>предпринимательски</a:t>
            </a:r>
            <a:r>
              <a:rPr lang="ru-RU" dirty="0"/>
              <a:t> ориентированными. </a:t>
            </a:r>
            <a:r>
              <a:rPr lang="ru-RU" b="1" dirty="0" smtClean="0"/>
              <a:t>В данном «Руководстве для предпринимательских университетов» предлагается качественная методика самооценки для универ­ситетов - всех типов учреждений высшего профессионального образования, где реализуются любые образовательные программы от подготовки по направлениям </a:t>
            </a:r>
            <a:r>
              <a:rPr lang="ru-RU" b="1" dirty="0" err="1" smtClean="0"/>
              <a:t>бакалавриата</a:t>
            </a:r>
            <a:r>
              <a:rPr lang="ru-RU" b="1" dirty="0" smtClean="0"/>
              <a:t> до степеней </a:t>
            </a:r>
            <a:r>
              <a:rPr lang="en-US" b="1" dirty="0" err="1" smtClean="0"/>
              <a:t>Ph</a:t>
            </a:r>
            <a:r>
              <a:rPr lang="en-US" b="1" dirty="0" smtClean="0"/>
              <a:t> D</a:t>
            </a:r>
            <a:r>
              <a:rPr lang="ru-RU" b="1" dirty="0" smtClean="0"/>
              <a:t>.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силу того, </a:t>
            </a:r>
            <a:r>
              <a:rPr lang="ru-RU" b="1" dirty="0"/>
              <a:t>что наблюдается разрыв между образованием </a:t>
            </a:r>
            <a:r>
              <a:rPr lang="ru-RU" dirty="0"/>
              <a:t>и наукой </a:t>
            </a:r>
            <a:r>
              <a:rPr lang="ru-RU" b="1" dirty="0"/>
              <a:t>в </a:t>
            </a:r>
            <a:r>
              <a:rPr lang="ru-RU" dirty="0"/>
              <a:t>университетах,</a:t>
            </a:r>
            <a:r>
              <a:rPr lang="ru-RU" b="1" dirty="0"/>
              <a:t> ОЭСР видит </a:t>
            </a:r>
            <a:r>
              <a:rPr lang="ru-RU" dirty="0"/>
              <a:t>задачу </a:t>
            </a:r>
            <a:r>
              <a:rPr lang="ru-RU" b="1" dirty="0"/>
              <a:t>госуд</a:t>
            </a:r>
            <a:r>
              <a:rPr lang="ru-RU" dirty="0"/>
              <a:t>арства как критически важную </a:t>
            </a:r>
            <a:r>
              <a:rPr lang="ru-RU" b="1" dirty="0"/>
              <a:t>для </a:t>
            </a:r>
            <a:r>
              <a:rPr lang="ru-RU" dirty="0"/>
              <a:t>стимулирования университетов с </a:t>
            </a:r>
            <a:r>
              <a:rPr lang="ru-RU" b="1" dirty="0"/>
              <a:t>целью перехода к «третьей» миссии </a:t>
            </a:r>
            <a:r>
              <a:rPr lang="ru-RU" dirty="0"/>
              <a:t>и построения синергии между </a:t>
            </a:r>
            <a:r>
              <a:rPr lang="ru-RU" b="1" dirty="0"/>
              <a:t>исследованиями и </a:t>
            </a:r>
            <a:r>
              <a:rPr lang="ru-RU" dirty="0"/>
              <a:t>об­разованием </a:t>
            </a:r>
            <a:r>
              <a:rPr lang="ru-RU" dirty="0" smtClean="0"/>
              <a:t>. </a:t>
            </a:r>
            <a:r>
              <a:rPr lang="ru-RU" b="1" dirty="0"/>
              <a:t>«Руководство для предприниматель­ских университетов» представляет собой рекоменда­ции на основе агрегированных теоретических знаний и анализа практических данных для взвешенной всеобъемлющей самооценки университетов с целью определения необходимости институциональной трансформации по соответствующим направлениям. Данный документ подчеркивает, что не существует единого определения термина «предпринимательский университет», но имеются разнообразные подходы для оценки такого института. Эти подходы, являю­щиеся, в первую очередь, новаторскими, креативными </a:t>
            </a:r>
            <a:r>
              <a:rPr lang="ru-RU" dirty="0"/>
              <a:t>и обязательно</a:t>
            </a:r>
            <a:r>
              <a:rPr lang="uk-UA" dirty="0"/>
              <a:t> практико</a:t>
            </a:r>
            <a:r>
              <a:rPr lang="ru-RU" dirty="0"/>
              <a:t> ориентированными, характе­ризуют отличительные черты предпринимательского стиля университета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00951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78098"/>
          </a:xfrm>
        </p:spPr>
        <p:txBody>
          <a:bodyPr>
            <a:noAutofit/>
          </a:bodyPr>
          <a:lstStyle/>
          <a:p>
            <a:r>
              <a:rPr lang="ru-RU" sz="1800" dirty="0" smtClean="0"/>
              <a:t>Методика самооценки университетов строится комплексно из блоков вопросов по семи направлениям по десятибалльной шкале. Характеристика этих на­правлений представлена в табл. 1.</a:t>
            </a:r>
            <a:br>
              <a:rPr lang="ru-RU" sz="1800" dirty="0" smtClean="0"/>
            </a:br>
            <a:endParaRPr lang="ru-RU" sz="1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2533180"/>
              </p:ext>
            </p:extLst>
          </p:nvPr>
        </p:nvGraphicFramePr>
        <p:xfrm>
          <a:off x="0" y="908720"/>
          <a:ext cx="9144000" cy="5969061"/>
        </p:xfrm>
        <a:graphic>
          <a:graphicData uri="http://schemas.openxmlformats.org/drawingml/2006/table">
            <a:tbl>
              <a:tblPr/>
              <a:tblGrid>
                <a:gridCol w="1623701"/>
                <a:gridCol w="7520299"/>
              </a:tblGrid>
              <a:tr h="3838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Направление для оценки</a:t>
                      </a:r>
                      <a:endParaRPr lang="ru-RU" sz="120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19236" marR="1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Характеристика направления для оценки предпринимательского университета</a:t>
                      </a:r>
                      <a:endParaRPr lang="ru-RU" sz="120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19236" marR="1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14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Управление университетом и лидерство в университете</a:t>
                      </a:r>
                      <a:endParaRPr lang="ru-RU" sz="120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19236" marR="1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Роль предпринимательства в стратегии университета; готовность высшего руководства брать на себя обязательство по вы­полнению стратегических задач; координация и интеграция предпринимательской деятельности на всех уроваях и во всех структурах университета; степень самостоятельности подразделений в своей деятельности; университет как драйвер развития для предпринимательской деятельности в более широком региональном, социальном и локальном контексте</a:t>
                      </a:r>
                      <a:endParaRPr lang="ru-RU" sz="120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19236" marR="1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7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Организационные возможности, сотрудники и мотивация</a:t>
                      </a:r>
                      <a:endParaRPr lang="ru-RU" sz="120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19236" marR="1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Финансирование идеи и проектов, направленных на развитие предпринимательства, из разнообразных источников, в том числе и инвестиции из внешних источников; наличие устойчивой финансовой стратегии университета для поддержания и развития предпринимательства; наличие работающих механизмов для преодоления традиционных существующих барьеров, которые препятствуют совместной деятельности как сотрудников, так и студентов; готовность университета взаимодейство­вать с индивидами, для которых характерны предпринимательские паттерны в поведении, отношении и опыте; готовность университета инвестировать в сотрудников, ориентированных на предпринимательство; наличие прозрачных стимулов и системы вознаграждения для тех сотрудников, которые активно поддерживают предпринимательские тренды в университете; способность университета признавать статус и оценивать вклад тех </a:t>
                      </a:r>
                      <a:r>
                        <a:rPr lang="ru-RU" sz="12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стейкхолдеров</a:t>
                      </a: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которые способствуют развитию предпри­нимательских трендов в университете и реализации задач по развитию предпринимательства</a:t>
                      </a:r>
                      <a:endParaRPr lang="ru-RU" sz="1200" dirty="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19236" marR="1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72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Предпринимательство в образовании</a:t>
                      </a:r>
                      <a:endParaRPr lang="ru-RU" sz="120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19236" marR="1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Наличие структурных подразделений и сотрудников, которые поддерживают развитие предпринимательских навыков и по­нимания предпринимательства; использование сотрудниками предпринимательского подхода в образовательном процессе; университет поддерживает предпринимательское поведение по всему циклу работы от информирования о возможностях до реализации этих возможностей; университет проводит постоянный мониторинг и оценку результатов предпринимательского образования; взаимодействие с внешними </a:t>
                      </a:r>
                      <a:r>
                        <a:rPr lang="ru-RU" sz="1200" b="1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стейкхолдерами</a:t>
                      </a: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 их вовлечение в образовательный процесс; результаты исследова­ний интегрированы в процесс предпринимательского образования</a:t>
                      </a:r>
                      <a:endParaRPr lang="ru-RU" sz="1200" dirty="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19236" marR="1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48702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4974511"/>
              </p:ext>
            </p:extLst>
          </p:nvPr>
        </p:nvGraphicFramePr>
        <p:xfrm>
          <a:off x="0" y="138112"/>
          <a:ext cx="9143999" cy="67198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3701"/>
                <a:gridCol w="7520298"/>
              </a:tblGrid>
              <a:tr h="18666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Связь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 предпринимательством</a:t>
                      </a:r>
                      <a:endParaRPr lang="ru-RU" sz="1200" dirty="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4407" marR="244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Университет информирует о ценности и значимости развития предпринимательских навыков у сотрудников н студентов; университет активно поощряет индивидов становиться предпринимателями; университет представляет возможность погру­зиться в опыт предпринимательства; университет поддерживает стремление воплотить предпринимательскую идею в жизнь на индивидуальной и коллективной основе; наличие возможностей </a:t>
                      </a:r>
                      <a:r>
                        <a:rPr lang="ru-RU" sz="1200" dirty="0" err="1">
                          <a:effectLst/>
                        </a:rPr>
                        <a:t>менторства</a:t>
                      </a:r>
                      <a:r>
                        <a:rPr lang="ru-RU" sz="1200" dirty="0">
                          <a:effectLst/>
                        </a:rPr>
                        <a:t> со стороны академических сотрудников и сотрудников бизнеса; университет облегчает доступ к частным инвестициям для своих потенциальных предпринимателей; университет предоставляет доступ к инфраструктуре бизнес-</a:t>
                      </a:r>
                      <a:r>
                        <a:rPr lang="ru-RU" sz="1200" dirty="0" err="1">
                          <a:effectLst/>
                        </a:rPr>
                        <a:t>инкубирования</a:t>
                      </a:r>
                      <a:endParaRPr lang="ru-RU" sz="1200" dirty="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4407" marR="24407" marT="0" marB="0"/>
                </a:tc>
              </a:tr>
              <a:tr h="20532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Взаимодействие «университет-бизнес» с целью обмена знаниями</a:t>
                      </a:r>
                      <a:endParaRPr lang="ru-RU" sz="120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4407" marR="244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Университет нацелен на сотрудничество и обмен знаниями с бизнесом, обществом и государственным сектором: университет демонстрирует активное вовлечение в партнерства и взаимодействие с широким кругом стейкхолдеров; у университета имеются тесные связи с инкубаторами, научными парками и другими внешними структурами, создающими возможности для процесса обмена знаниями в динамике; университет создает возможности участия и сотрудничества для своих сотрудников и студентов в бизнесе с внешней средой; университет поддерживает мобильность сотрудников и студентов между академической средой и внешней средой; университет связывает деятельность в области исследований, образования и бизнеса (более широкое сообщество) в общую сеть сотрудничества, чтобы оказать влияние на комплексную экосистему званий</a:t>
                      </a:r>
                      <a:endParaRPr lang="ru-RU" sz="120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4407" marR="24407" marT="0" marB="0"/>
                </a:tc>
              </a:tr>
              <a:tr h="14933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Интернационализация предпринимательского университета</a:t>
                      </a:r>
                      <a:endParaRPr lang="ru-RU" sz="120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4407" marR="244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Интернационализация является ключевым моментом в предпринимательской стратегии университета; университет явно и открыто поддерживает международную мобильность своих сотрудников и студентов (включая аспирантов); университет активно ищет и привлекает международных экспертов в области предпринимательства в области образования, исследований, а также для развития программ аспирантуры; университет демонстрирует интернационализацию в подходах к образованию; университет со всеми кафедрами и факультетами активно участвует в международном сотрудничестве</a:t>
                      </a:r>
                      <a:endParaRPr lang="ru-RU" sz="120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4407" marR="24407" marT="0" marB="0"/>
                </a:tc>
              </a:tr>
              <a:tr h="13066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Оценка влияния пред­принимательского университета</a:t>
                      </a:r>
                      <a:endParaRPr lang="ru-RU" sz="120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4407" marR="244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Университет оценивает воздействие предпринимательской стратегии, которая является гибкой для изменений; университет оценивает уровень вовлечения всего учреждения в образовательный процесс по предпринимательству; университет регуляр­но оценивает воздействие предпринимательского обучения; университет активно проводит постоянный мониторинг своей деятельности по обмену знаниями; университет активно проводит постоянный мониторинг результатов поддержки </a:t>
                      </a:r>
                      <a:r>
                        <a:rPr lang="ru-RU" sz="1200" dirty="0" err="1">
                          <a:effectLst/>
                        </a:rPr>
                        <a:t>стартапов</a:t>
                      </a:r>
                      <a:endParaRPr lang="ru-RU" sz="1200" dirty="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4407" marR="24407" marT="0" marB="0"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438275" y="-328613"/>
            <a:ext cx="3017838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46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0"/>
            <a:ext cx="9252520" cy="98072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0000"/>
                </a:solidFill>
              </a:rPr>
              <a:t>Эволюция </a:t>
            </a:r>
            <a:r>
              <a:rPr lang="ru-RU" b="1" dirty="0">
                <a:solidFill>
                  <a:srgbClr val="FF0000"/>
                </a:solidFill>
              </a:rPr>
              <a:t>понятия «предпринимательский университет</a:t>
            </a:r>
            <a:r>
              <a:rPr lang="ru-RU" b="1" dirty="0" smtClean="0">
                <a:solidFill>
                  <a:srgbClr val="FF0000"/>
                </a:solidFill>
              </a:rPr>
              <a:t>»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8347893"/>
              </p:ext>
            </p:extLst>
          </p:nvPr>
        </p:nvGraphicFramePr>
        <p:xfrm>
          <a:off x="0" y="981073"/>
          <a:ext cx="9144000" cy="60382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9266"/>
                <a:gridCol w="2729165"/>
                <a:gridCol w="5835569"/>
              </a:tblGrid>
              <a:tr h="326496"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Год</a:t>
                      </a:r>
                      <a:endParaRPr lang="ru-RU" sz="1200" dirty="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Автор</a:t>
                      </a:r>
                      <a:endParaRPr lang="ru-RU" sz="1200" dirty="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Ключевые</a:t>
                      </a:r>
                      <a:r>
                        <a:rPr lang="uk-UA" sz="1200">
                          <a:effectLst/>
                        </a:rPr>
                        <a:t> слова</a:t>
                      </a:r>
                      <a:r>
                        <a:rPr lang="ru-RU" sz="1200">
                          <a:effectLst/>
                        </a:rPr>
                        <a:t> определения </a:t>
                      </a:r>
                      <a:r>
                        <a:rPr lang="uk-UA" sz="1200">
                          <a:effectLst/>
                        </a:rPr>
                        <a:t>«</a:t>
                      </a:r>
                      <a:r>
                        <a:rPr lang="ru-RU" sz="1200">
                          <a:effectLst/>
                        </a:rPr>
                        <a:t>предпринимательский университет»</a:t>
                      </a:r>
                      <a:endParaRPr lang="ru-RU" sz="120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</a:tr>
              <a:tr h="489744"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1983</a:t>
                      </a:r>
                      <a:endParaRPr lang="ru-RU" sz="1200" dirty="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Ицковиц</a:t>
                      </a:r>
                      <a:r>
                        <a:rPr lang="en-US" sz="1200" dirty="0">
                          <a:effectLst/>
                        </a:rPr>
                        <a:t> (</a:t>
                      </a:r>
                      <a:r>
                        <a:rPr lang="en-US" sz="1200" dirty="0" err="1">
                          <a:effectLst/>
                        </a:rPr>
                        <a:t>Etzkowitz</a:t>
                      </a:r>
                      <a:r>
                        <a:rPr lang="en-US" sz="1200" dirty="0">
                          <a:effectLst/>
                        </a:rPr>
                        <a:t>)</a:t>
                      </a:r>
                      <a:endParaRPr lang="ru-RU" sz="1200" dirty="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Патенты как источник финансирования, финансирование исследований за счет контрактов, партнерство с частным бизнесом</a:t>
                      </a:r>
                      <a:endParaRPr lang="ru-RU" sz="120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</a:tr>
              <a:tr h="326496"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1995</a:t>
                      </a:r>
                      <a:endParaRPr lang="ru-RU" sz="1200" dirty="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Крисман</a:t>
                      </a:r>
                      <a:r>
                        <a:rPr lang="ru-RU" sz="1200" dirty="0">
                          <a:effectLst/>
                        </a:rPr>
                        <a:t>, </a:t>
                      </a:r>
                      <a:r>
                        <a:rPr lang="ru-RU" sz="1200" dirty="0" err="1">
                          <a:effectLst/>
                        </a:rPr>
                        <a:t>Хайнс</a:t>
                      </a:r>
                      <a:r>
                        <a:rPr lang="ru-RU" sz="1200" dirty="0">
                          <a:effectLst/>
                        </a:rPr>
                        <a:t> и Фрейзер (</a:t>
                      </a:r>
                      <a:r>
                        <a:rPr lang="en-US" sz="1200" dirty="0">
                          <a:effectLst/>
                        </a:rPr>
                        <a:t>Chrisman</a:t>
                      </a:r>
                      <a:r>
                        <a:rPr lang="ru-RU" sz="1200" dirty="0">
                          <a:effectLst/>
                        </a:rPr>
                        <a:t>, </a:t>
                      </a:r>
                      <a:r>
                        <a:rPr lang="en-US" sz="1200" dirty="0">
                          <a:effectLst/>
                        </a:rPr>
                        <a:t>Hynes</a:t>
                      </a:r>
                      <a:r>
                        <a:rPr lang="ru-RU" sz="1200" dirty="0">
                          <a:effectLst/>
                        </a:rPr>
                        <a:t>, </a:t>
                      </a:r>
                      <a:r>
                        <a:rPr lang="en-US" sz="1200" dirty="0">
                          <a:effectLst/>
                        </a:rPr>
                        <a:t>Fraser</a:t>
                      </a:r>
                      <a:r>
                        <a:rPr lang="ru-RU" sz="1200" dirty="0">
                          <a:effectLst/>
                        </a:rPr>
                        <a:t>)</a:t>
                      </a:r>
                      <a:endParaRPr lang="ru-RU" sz="1200" dirty="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Создание новых компаний профессорами и другими сотрудниками университета, а также студен­тами</a:t>
                      </a:r>
                      <a:endParaRPr lang="ru-RU" sz="120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</a:tr>
              <a:tr h="326496"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1995</a:t>
                      </a:r>
                      <a:endParaRPr lang="ru-RU" sz="1200" dirty="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Дилл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(Dill)</a:t>
                      </a:r>
                      <a:endParaRPr lang="ru-RU" sz="1200" dirty="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Трансфер технологий и структуры трансфера технологий</a:t>
                      </a:r>
                      <a:endParaRPr lang="ru-RU" sz="120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</a:tr>
              <a:tr h="326496"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1998</a:t>
                      </a:r>
                      <a:endParaRPr lang="ru-RU" sz="1200" dirty="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Кларк</a:t>
                      </a:r>
                      <a:r>
                        <a:rPr lang="en-US" sz="1200" dirty="0">
                          <a:effectLst/>
                        </a:rPr>
                        <a:t> (Clark)</a:t>
                      </a:r>
                      <a:endParaRPr lang="ru-RU" sz="1200" dirty="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Организационные изменения, способность университета действовать самостоятельно</a:t>
                      </a:r>
                      <a:endParaRPr lang="ru-RU" sz="120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</a:tr>
              <a:tr h="326496"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1998</a:t>
                      </a:r>
                      <a:endParaRPr lang="ru-RU" sz="1200" dirty="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Ропкс</a:t>
                      </a:r>
                      <a:r>
                        <a:rPr lang="en-US" sz="1200" dirty="0">
                          <a:effectLst/>
                        </a:rPr>
                        <a:t> (</a:t>
                      </a:r>
                      <a:r>
                        <a:rPr lang="en-US" sz="1200" dirty="0" err="1">
                          <a:effectLst/>
                        </a:rPr>
                        <a:t>RiSpke</a:t>
                      </a:r>
                      <a:r>
                        <a:rPr lang="en-US" sz="1200" dirty="0">
                          <a:effectLst/>
                        </a:rPr>
                        <a:t>)</a:t>
                      </a:r>
                      <a:endParaRPr lang="ru-RU" sz="1200" dirty="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Университет как целостная структура, люди в университете, взаимодействие университета с внешней средой</a:t>
                      </a:r>
                      <a:endParaRPr lang="ru-RU" sz="120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</a:tr>
              <a:tr h="652992"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1999</a:t>
                      </a:r>
                      <a:endParaRPr lang="ru-RU" sz="1200" dirty="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effectLst/>
                        </a:rPr>
                        <a:t>Суботски</a:t>
                      </a:r>
                      <a:r>
                        <a:rPr lang="en-US" sz="1200" dirty="0">
                          <a:effectLst/>
                        </a:rPr>
                        <a:t> (</a:t>
                      </a:r>
                      <a:r>
                        <a:rPr lang="en-US" sz="1200" dirty="0" err="1">
                          <a:effectLst/>
                        </a:rPr>
                        <a:t>Subotzky</a:t>
                      </a:r>
                      <a:r>
                        <a:rPr lang="en-US" sz="1200" dirty="0">
                          <a:effectLst/>
                        </a:rPr>
                        <a:t>)</a:t>
                      </a:r>
                      <a:endParaRPr lang="ru-RU" sz="1200" dirty="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Партнерские отношения «университет -бизнес», опенка внешних ресурсов финансирования соответствующая этика менеджмента в институциональном аспекте управления, лидерство, планирование</a:t>
                      </a:r>
                      <a:endParaRPr lang="ru-RU" sz="120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</a:tr>
              <a:tr h="489744"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2002</a:t>
                      </a:r>
                      <a:endParaRPr lang="ru-RU" sz="1200" dirty="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effectLst/>
                        </a:rPr>
                        <a:t>Кирби</a:t>
                      </a:r>
                      <a:r>
                        <a:rPr lang="en-US" sz="1200" dirty="0">
                          <a:effectLst/>
                        </a:rPr>
                        <a:t> (Kirby)</a:t>
                      </a:r>
                      <a:endParaRPr lang="ru-RU" sz="1200" dirty="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Способность университета к инновациям, признанию и созданию возможностей, работа в коман­де, готовность принимать на себя риски и реагировать на них</a:t>
                      </a:r>
                      <a:endParaRPr lang="ru-RU" sz="120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</a:tr>
              <a:tr h="489744"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2003</a:t>
                      </a:r>
                      <a:endParaRPr lang="ru-RU" sz="1200" dirty="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effectLst/>
                        </a:rPr>
                        <a:t>Ицковиц</a:t>
                      </a:r>
                      <a:r>
                        <a:rPr lang="en-US" sz="1200" dirty="0">
                          <a:effectLst/>
                        </a:rPr>
                        <a:t> (</a:t>
                      </a:r>
                      <a:r>
                        <a:rPr lang="en-US" sz="1200" dirty="0" err="1">
                          <a:effectLst/>
                        </a:rPr>
                        <a:t>Etzkowitz</a:t>
                      </a:r>
                      <a:r>
                        <a:rPr lang="en-US" sz="1200" dirty="0">
                          <a:effectLst/>
                        </a:rPr>
                        <a:t>)</a:t>
                      </a:r>
                      <a:endParaRPr lang="ru-RU" sz="1200" dirty="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Естественный инкубатор, структурная поддержка для преподавателей и студентов, создание новых предприятий (интеллектуальных, коммерческих, совместных)</a:t>
                      </a:r>
                      <a:endParaRPr lang="ru-RU" sz="120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</a:tr>
              <a:tr h="326496"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2003</a:t>
                      </a:r>
                      <a:endParaRPr lang="ru-RU" sz="1200" dirty="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effectLst/>
                        </a:rPr>
                        <a:t>Уилльямс</a:t>
                      </a:r>
                      <a:r>
                        <a:rPr lang="en-US" sz="1200" dirty="0">
                          <a:effectLst/>
                        </a:rPr>
                        <a:t> (Williams)</a:t>
                      </a:r>
                      <a:endParaRPr lang="ru-RU" sz="1200" dirty="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Продажа услуг индустрии знаний</a:t>
                      </a:r>
                      <a:endParaRPr lang="ru-RU" sz="120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</a:tr>
              <a:tr h="489744"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2003</a:t>
                      </a:r>
                      <a:endParaRPr lang="ru-RU" sz="1200" dirty="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Якоб,</a:t>
                      </a:r>
                      <a:r>
                        <a:rPr lang="uk-UA" sz="1200" dirty="0">
                          <a:effectLst/>
                        </a:rPr>
                        <a:t> </a:t>
                      </a:r>
                      <a:r>
                        <a:rPr lang="uk-UA" sz="1200" dirty="0" err="1">
                          <a:effectLst/>
                        </a:rPr>
                        <a:t>Лундквист</a:t>
                      </a:r>
                      <a:r>
                        <a:rPr lang="uk-UA" sz="1200" dirty="0">
                          <a:effectLst/>
                        </a:rPr>
                        <a:t>, </a:t>
                      </a:r>
                      <a:r>
                        <a:rPr lang="uk-UA" sz="1200" dirty="0" err="1">
                          <a:effectLst/>
                        </a:rPr>
                        <a:t>Хеллсмарк</a:t>
                      </a:r>
                      <a:r>
                        <a:rPr lang="ru-RU" sz="1200" dirty="0">
                          <a:effectLst/>
                        </a:rPr>
                        <a:t> (</a:t>
                      </a:r>
                      <a:r>
                        <a:rPr lang="en-US" sz="1200" dirty="0">
                          <a:effectLst/>
                        </a:rPr>
                        <a:t>Jacob</a:t>
                      </a:r>
                      <a:r>
                        <a:rPr lang="ru-RU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Lundqvist</a:t>
                      </a:r>
                      <a:r>
                        <a:rPr lang="ru-RU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Hellsmark</a:t>
                      </a:r>
                      <a:r>
                        <a:rPr lang="ru-RU" sz="1200" dirty="0">
                          <a:effectLst/>
                        </a:rPr>
                        <a:t>)</a:t>
                      </a:r>
                      <a:endParaRPr lang="ru-RU" sz="1200" dirty="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Коммерциализация своих возможностей в области образования, консалтинга и других услуг, а также патентов, лицензий и студенческих стартапов</a:t>
                      </a:r>
                      <a:endParaRPr lang="ru-RU" sz="120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</a:tr>
              <a:tr h="1305983"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2006</a:t>
                      </a:r>
                      <a:endParaRPr lang="ru-RU" sz="1200" dirty="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effectLst/>
                        </a:rPr>
                        <a:t>Герреро-Кано</a:t>
                      </a:r>
                      <a:r>
                        <a:rPr lang="uk-UA" sz="1200" dirty="0">
                          <a:effectLst/>
                        </a:rPr>
                        <a:t>, </a:t>
                      </a:r>
                      <a:r>
                        <a:rPr lang="uk-UA" sz="1200" dirty="0" err="1">
                          <a:effectLst/>
                        </a:rPr>
                        <a:t>Кирби</a:t>
                      </a:r>
                      <a:r>
                        <a:rPr lang="uk-UA" sz="1200" dirty="0">
                          <a:effectLst/>
                        </a:rPr>
                        <a:t>, </a:t>
                      </a:r>
                      <a:r>
                        <a:rPr lang="uk-UA" sz="1200" dirty="0" err="1">
                          <a:effectLst/>
                        </a:rPr>
                        <a:t>Урвано</a:t>
                      </a:r>
                      <a:r>
                        <a:rPr lang="ru-RU" sz="1200" dirty="0">
                          <a:effectLst/>
                        </a:rPr>
                        <a:t> (</a:t>
                      </a:r>
                      <a:r>
                        <a:rPr lang="en-US" sz="1200" dirty="0">
                          <a:effectLst/>
                        </a:rPr>
                        <a:t>Guerrero</a:t>
                      </a:r>
                      <a:r>
                        <a:rPr lang="ru-RU" sz="1200" dirty="0">
                          <a:effectLst/>
                        </a:rPr>
                        <a:t>-</a:t>
                      </a:r>
                      <a:r>
                        <a:rPr lang="uk-UA" sz="1200" dirty="0" err="1">
                          <a:effectLst/>
                        </a:rPr>
                        <a:t>Са</a:t>
                      </a:r>
                      <a:r>
                        <a:rPr lang="en-US" sz="1200" dirty="0">
                          <a:effectLst/>
                        </a:rPr>
                        <a:t>n</a:t>
                      </a:r>
                      <a:r>
                        <a:rPr lang="uk-UA" sz="1200" dirty="0">
                          <a:effectLst/>
                        </a:rPr>
                        <a:t>о, </a:t>
                      </a:r>
                      <a:r>
                        <a:rPr lang="en-US" sz="1200" dirty="0">
                          <a:effectLst/>
                        </a:rPr>
                        <a:t>Kirby</a:t>
                      </a:r>
                      <a:r>
                        <a:rPr lang="ru-RU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Urbano</a:t>
                      </a:r>
                      <a:r>
                        <a:rPr lang="ru-RU" sz="1200" dirty="0">
                          <a:effectLst/>
                        </a:rPr>
                        <a:t>)</a:t>
                      </a:r>
                      <a:endParaRPr lang="ru-RU" sz="1200" dirty="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Определение носит интегрированный характер на основе предыдущих работ: способность университета к инновациям, признанию и созданию возможностей, работа в команде, готовность принимать на себя риски и реагировать на них; структурные изменения организационного харак­тера; естественный инкубатор, структурная поддержка для преподавателей и студентов, создание новых предприятий (интеллектуальных, коммерческих, совместных)</a:t>
                      </a:r>
                      <a:endParaRPr lang="ru-RU" sz="1200" dirty="0">
                        <a:effectLst/>
                        <a:latin typeface="Franklin Gothic Demi"/>
                        <a:ea typeface="Times New Roman"/>
                        <a:cs typeface="Times New Roman"/>
                      </a:endParaRPr>
                    </a:p>
                  </a:txBody>
                  <a:tcPr marL="21508" marR="2150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3143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Эксперты</a:t>
            </a:r>
            <a:r>
              <a:rPr lang="ru-RU" dirty="0"/>
              <a:t>, занимающиеся проблематикой предпринимательского университета, порой называ­</a:t>
            </a:r>
            <a:r>
              <a:rPr lang="ru-RU" b="1" dirty="0"/>
              <a:t>ют </a:t>
            </a:r>
            <a:r>
              <a:rPr lang="ru-RU" dirty="0"/>
              <a:t>это явление оксюмороном, т. е. в самом термине «предпринимательский университет» (</a:t>
            </a:r>
            <a:r>
              <a:rPr lang="en-US" dirty="0"/>
              <a:t>entrepreneurial university</a:t>
            </a:r>
            <a:r>
              <a:rPr lang="ru-RU" dirty="0"/>
              <a:t>) заложено глубинное противоречие. Это </a:t>
            </a:r>
            <a:r>
              <a:rPr lang="ru-RU" dirty="0" smtClean="0"/>
              <a:t>противоречие </a:t>
            </a:r>
            <a:r>
              <a:rPr lang="ru-RU" dirty="0"/>
              <a:t>связано с коллизией интересов </a:t>
            </a:r>
            <a:r>
              <a:rPr lang="ru-RU" dirty="0" smtClean="0"/>
              <a:t>университета </a:t>
            </a:r>
            <a:r>
              <a:rPr lang="ru-RU" dirty="0"/>
              <a:t>как учреждения образовательного и ис­следовательского с учреждением бизнес-формата — а именно</a:t>
            </a:r>
            <a:r>
              <a:rPr lang="ru-RU" b="1" dirty="0"/>
              <a:t> </a:t>
            </a:r>
            <a:r>
              <a:rPr lang="ru-RU" dirty="0"/>
              <a:t>университета как корпорации, бизнеса, пред­приятия. Развитие мировой экономики заставляет университет адаптироваться в этой нестабильной и постоянно меняющейся среде. Университет вынужден перестраивать себя, чтобы отвечать вызовам внешнего окружения и обеспечивать себе конкурентоспособ­ность на международном образовательном рынке.</a:t>
            </a:r>
          </a:p>
        </p:txBody>
      </p:sp>
    </p:spTree>
    <p:extLst>
      <p:ext uri="{BB962C8B-B14F-4D97-AF65-F5344CB8AC3E}">
        <p14:creationId xmlns:p14="http://schemas.microsoft.com/office/powerpoint/2010/main" val="8597875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Предпринимательский университет на практике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Ежегодный конкурс в Великобритании «Пред­принимательский университет года» [9], проводимый Национальным центром по предпринимательству в образовании (</a:t>
            </a:r>
            <a:r>
              <a:rPr lang="en-US" dirty="0"/>
              <a:t>National Centre for Entrepreneurship in Education</a:t>
            </a:r>
            <a:r>
              <a:rPr lang="ru-RU" dirty="0"/>
              <a:t>), в качестве критериев для оценки предпри­нимательских университетов использует четыре группы критериев. Группы для экспертной оценки сформиро­ваны эмпирическим путем и включают в себя:</a:t>
            </a:r>
          </a:p>
          <a:p>
            <a:r>
              <a:rPr lang="ru-RU" dirty="0"/>
              <a:t>1. Оценку институциональной среды университета — системы/процессы, политика, практика, культура, лидерство — как университет трансформировал свою культуру, чтобы поддерживать и развивать предпринимательство.</a:t>
            </a:r>
          </a:p>
          <a:p>
            <a:r>
              <a:rPr lang="ru-RU" dirty="0"/>
              <a:t>2. Оценку участия студентов — возможности, во­влечение в процессы, развитие сетей и установ­ление контактов, обучение опытным путем — как студенты и выпускники способны продемонстри­ровать использование предпринимательских на­выков, приобретенных в университете, насколько данная траектория согласована с их жизненным выбором.</a:t>
            </a:r>
          </a:p>
          <a:p>
            <a:r>
              <a:rPr lang="ru-RU" b="1" dirty="0"/>
              <a:t>3. </a:t>
            </a:r>
            <a:r>
              <a:rPr lang="ru-RU" dirty="0"/>
              <a:t>Оценку сотрудников — предпринимательский дух, стимулы и награды, поддержка развития, образцы для подражания — как сотрудники университета мо­гут продемонстрировать инновационный подход и реализацию тех возможностей, которые предлагает университет, через практическую реализацию задач по предпринимательству, а также каким образом сотрудники мотивируются к реализации предпри­нимательского подхода в своей деятельности.</a:t>
            </a:r>
          </a:p>
          <a:p>
            <a:r>
              <a:rPr lang="ru-RU" b="1" dirty="0"/>
              <a:t>4. </a:t>
            </a:r>
            <a:r>
              <a:rPr lang="ru-RU" dirty="0"/>
              <a:t>Влияние предпринимательства — воздействие на сам университет и его сотрудников/студентов, выпускников, </a:t>
            </a:r>
            <a:r>
              <a:rPr lang="ru-RU" dirty="0" err="1"/>
              <a:t>стейкхолдеров</a:t>
            </a:r>
            <a:r>
              <a:rPr lang="ru-RU" dirty="0"/>
              <a:t>, более широкое со­общество, экосистему — влияние университета на всех заинтересованных участников, а также региональную и национальную инновационную систему.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98645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12474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Предпринимательский университет на практике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Так, например, у победителя конкурса «Предприни­мательский университет года-2013» эксперты отмечают выдающиеся достижения в развитии среды и культуры в университете: «вызов традиционным шаблонам», «переосмысление собственных подходов», «поощрение инноваций во всем, что происходит в университете» и т. д. [9]. Таким образом, оценка предприниматель­ского университета строится и с точки зрения оценки внутренней среды, и с точки зрения взаимодействия со средой внешней, которая включает в себя не только бизнес-компании, окружающие университет и со­трудничающие в ним по какому-либо направлению, а целый комплекс </a:t>
            </a:r>
            <a:r>
              <a:rPr lang="ru-RU" dirty="0" err="1"/>
              <a:t>акторов</a:t>
            </a:r>
            <a:r>
              <a:rPr lang="ru-RU" dirty="0"/>
              <a:t> — заинтересованных сторон не только из бизнеса и промышленности, но, в том</a:t>
            </a:r>
            <a:r>
              <a:rPr lang="uk-UA" dirty="0"/>
              <a:t> чисте,</a:t>
            </a:r>
            <a:r>
              <a:rPr lang="ru-RU" dirty="0"/>
              <a:t> и государственных структур, общественных организаций, институтов развития и многих других организаций.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00951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112474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Предпринимательский университет на практике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400" dirty="0"/>
              <a:t>В 2011 г. в</a:t>
            </a:r>
            <a:r>
              <a:rPr lang="ru-RU" sz="3400" b="1" dirty="0"/>
              <a:t> </a:t>
            </a:r>
            <a:r>
              <a:rPr lang="ru-RU" sz="3400" dirty="0"/>
              <a:t>России была создана Ассоциация </a:t>
            </a:r>
            <a:r>
              <a:rPr lang="ru-RU" sz="3400" b="1" dirty="0"/>
              <a:t>предпринимательских университетов России, </a:t>
            </a:r>
            <a:r>
              <a:rPr lang="ru-RU" sz="3400" dirty="0"/>
              <a:t>куда на сегодняшний день входят </a:t>
            </a:r>
            <a:r>
              <a:rPr lang="ru-RU" sz="3400" b="1" dirty="0"/>
              <a:t>следующие университе­</a:t>
            </a:r>
            <a:r>
              <a:rPr lang="ru-RU" sz="3400" dirty="0"/>
              <a:t>ты: Национальный </a:t>
            </a:r>
            <a:r>
              <a:rPr lang="ru-RU" sz="3400" b="1" dirty="0"/>
              <a:t>исследовательский университет </a:t>
            </a:r>
            <a:r>
              <a:rPr lang="ru-RU" sz="3400" dirty="0"/>
              <a:t>«Московский физико</a:t>
            </a:r>
            <a:r>
              <a:rPr lang="ru-RU" sz="3400" b="1" dirty="0"/>
              <a:t>-технологический институт» </a:t>
            </a:r>
            <a:r>
              <a:rPr lang="ru-RU" sz="3400" dirty="0"/>
              <a:t>(МФТИ); </a:t>
            </a:r>
            <a:r>
              <a:rPr lang="ru-RU" sz="3400" b="1" dirty="0"/>
              <a:t>Национальный исследовательский тех­</a:t>
            </a:r>
            <a:r>
              <a:rPr lang="ru-RU" sz="3400" dirty="0"/>
              <a:t>нологический </a:t>
            </a:r>
            <a:r>
              <a:rPr lang="ru-RU" sz="3400" b="1" dirty="0"/>
              <a:t>университет «Московский институт стали и сплавов» («</a:t>
            </a:r>
            <a:r>
              <a:rPr lang="ru-RU" sz="3400" b="1" dirty="0" err="1"/>
              <a:t>МИСиС</a:t>
            </a:r>
            <a:r>
              <a:rPr lang="ru-RU" sz="3400" b="1" dirty="0"/>
              <a:t>»); Национальный ис­следовательский ядерный университет «Московский инженерно-физический университет» (МИФИ); Санкт-Петербургский национальный исследователь­ский университет информационных технологий, ме­ханики и оптики (ИТМО); Томский государственный университет систем управления и радиоэлектроники (ТУСУР); </a:t>
            </a:r>
            <a:r>
              <a:rPr lang="ru-RU" sz="3400" b="1" dirty="0" err="1"/>
              <a:t>Сколковский</a:t>
            </a:r>
            <a:r>
              <a:rPr lang="ru-RU" sz="3400" b="1" dirty="0"/>
              <a:t> институт науки и технологий; Национальный исследовательский Томский политех­нический университет (НИУ ТПУ), </a:t>
            </a:r>
            <a:r>
              <a:rPr lang="ru-RU" sz="3400" b="1" dirty="0">
                <a:solidFill>
                  <a:srgbClr val="FF0000"/>
                </a:solidFill>
              </a:rPr>
              <a:t>Национальный исследовательский университет «Высшая школа экономики» (ННУ ВШЭ), </a:t>
            </a:r>
            <a:r>
              <a:rPr lang="ru-RU" sz="3400" dirty="0"/>
              <a:t>Санкт-Петербургский госу­дарственный политехнический университет (</a:t>
            </a:r>
            <a:r>
              <a:rPr lang="ru-RU" sz="3400" dirty="0" err="1"/>
              <a:t>СПбПУ</a:t>
            </a:r>
            <a:r>
              <a:rPr lang="ru-RU" sz="3400" dirty="0"/>
              <a:t>), Уральский федеральный университет им.</a:t>
            </a:r>
            <a:r>
              <a:rPr lang="ru-RU" sz="3400" b="1" dirty="0"/>
              <a:t> </a:t>
            </a:r>
            <a:r>
              <a:rPr lang="ru-RU" sz="3400" dirty="0"/>
              <a:t>первого Президента </a:t>
            </a:r>
            <a:r>
              <a:rPr lang="ru-RU" sz="3400" b="1" dirty="0"/>
              <a:t>России Б. </a:t>
            </a:r>
            <a:r>
              <a:rPr lang="ru-RU" sz="3400" dirty="0"/>
              <a:t>Н. Ельцина </a:t>
            </a:r>
            <a:r>
              <a:rPr lang="ru-RU" sz="3400" b="1" dirty="0"/>
              <a:t>(</a:t>
            </a:r>
            <a:r>
              <a:rPr lang="ru-RU" sz="3400" b="1" dirty="0" err="1"/>
              <a:t>УрФУ</a:t>
            </a:r>
            <a:r>
              <a:rPr lang="ru-RU" sz="3400" b="1" dirty="0"/>
              <a:t>).</a:t>
            </a:r>
            <a:endParaRPr lang="ru-RU" sz="34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04275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252520" cy="6669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/>
              <a:t>Интересным случаем для Ассоциации предпри­нимательских университетов является Высшая школа экономики, так как данный университет по профилю отличается от других членов Ассоциации. По словам представителя вуза, Высшая школа экономики явля­ется по своей сути предпринимательским универси­тетом, несмотря на то, что не является техническим вузом, как другие университеты в Ассоциации: «... Дело в том, что проявление так называемой «третьей (или предпринимательской) миссии» университе­тов — их способности обеспечить применение новых знаний во внешней среде и содействовать социально-экономическому развитию, напрямую не связано с профилем. Все университеты - члены этой Ассоциа­ции — поставщики технологий, решений, сервисов в инновационную систему страны, активно взаимодей­ствуют с институтами развития, государственными корпорациями и компаниями. Кроме того, в их стенах готовятся кадры, необходимые для инновационного развития экономики и социальной сферы — инже­нерные, управленческие, предпринимательские. Го­воря об инновационном предпринимательстве, как о деятельности по созданию и выводу на</a:t>
            </a:r>
            <a:r>
              <a:rPr lang="ru-RU" sz="1800" b="1" dirty="0"/>
              <a:t> </a:t>
            </a:r>
            <a:r>
              <a:rPr lang="ru-RU" sz="1800" dirty="0"/>
              <a:t>рынок новых продуктов и удовлетворению запросов компаний и потребителей в новых видах услуг, следует рассма­тривать университет </a:t>
            </a:r>
            <a:r>
              <a:rPr lang="ru-RU" sz="1800" b="1" dirty="0"/>
              <a:t>в </a:t>
            </a:r>
            <a:r>
              <a:rPr lang="ru-RU" sz="1800" dirty="0"/>
              <a:t>качестве действующего игрока, поскольку он не только является генератором знаний </a:t>
            </a:r>
            <a:r>
              <a:rPr lang="ru-RU" sz="1800" b="1" dirty="0"/>
              <a:t>в </a:t>
            </a:r>
            <a:r>
              <a:rPr lang="ru-RU" sz="1800" dirty="0"/>
              <a:t>виде научных исследований и квалифицированных кадров, но </a:t>
            </a:r>
            <a:r>
              <a:rPr lang="ru-RU" sz="1800" b="1" dirty="0"/>
              <a:t>и </a:t>
            </a:r>
            <a:r>
              <a:rPr lang="ru-RU" sz="1800" dirty="0"/>
              <a:t>формирует специфическую среду, где про­ходят отбор лучшие, наиболее эффективные решения. Вышка в этом смысле широко известна — как источник инноваций в сфере государственного управления, включая методы регулирования рынков, внедрение новых методов администрирования и предоставления услуг, технологии электронного правительства. Но мы также активны </a:t>
            </a:r>
            <a:r>
              <a:rPr lang="ru-RU" sz="1800" b="1" dirty="0"/>
              <a:t>и в </a:t>
            </a:r>
            <a:r>
              <a:rPr lang="ru-RU" sz="1800" dirty="0"/>
              <a:t>корпоративном секторе. Это, </a:t>
            </a:r>
            <a:r>
              <a:rPr lang="ru-RU" sz="1800" b="1" dirty="0"/>
              <a:t>в </a:t>
            </a:r>
            <a:r>
              <a:rPr lang="ru-RU" sz="1800" dirty="0"/>
              <a:t>част­ности, подтверждается значительным ростом заказов со стороны крупных корпораций, в том числе в связи с запуском программ инновационного развития и по­явлением технологических платформ» </a:t>
            </a:r>
            <a:r>
              <a:rPr lang="ru-RU" sz="1800" dirty="0" smtClean="0"/>
              <a:t>.</a:t>
            </a:r>
            <a:endParaRPr lang="ru-RU" sz="1800" dirty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83948772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046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76672"/>
            <a:ext cx="9324528" cy="638132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4200" dirty="0" smtClean="0"/>
              <a:t>1. Мы </a:t>
            </a:r>
            <a:r>
              <a:rPr lang="ru-RU" sz="4200" dirty="0"/>
              <a:t>являемся свидетелями формирования </a:t>
            </a:r>
            <a:r>
              <a:rPr lang="ru-RU" sz="4200" dirty="0" smtClean="0"/>
              <a:t>нового </a:t>
            </a:r>
            <a:r>
              <a:rPr lang="ru-RU" sz="4200" dirty="0"/>
              <a:t>института — предпри­нимательского университета. Данный процесс является глобальным и протекает во многих странах, где очевидна рефлексия по поводу роли этого института в социально-экономическом развитии страны. Наиболее живо такие дискуссии идут в странах развивающихся, так как перед предпринимательским университетом стоят задачи более комплексного характера, чем в развитых стра­нах. Безусловно, это чувствуют все </a:t>
            </a:r>
            <a:r>
              <a:rPr lang="ru-RU" sz="4200" dirty="0" err="1"/>
              <a:t>стейкхолдеры</a:t>
            </a:r>
            <a:r>
              <a:rPr lang="ru-RU" sz="4200" dirty="0"/>
              <a:t> — от профессорско-преподавательского состава университе­тов до законодателей, принимающих решения.</a:t>
            </a:r>
          </a:p>
          <a:p>
            <a:pPr marL="0" indent="0">
              <a:buNone/>
            </a:pPr>
            <a:r>
              <a:rPr lang="ru-RU" sz="4200" dirty="0" smtClean="0"/>
              <a:t>2. В </a:t>
            </a:r>
            <a:r>
              <a:rPr lang="ru-RU" sz="4200" dirty="0"/>
              <a:t>долгосрочной перспективе вклад предприни­мательских университетов через образовательную, научную и предпринимательскую деятельность мо­жет привести к появлению новых производственных факторов, которые будут способствовать социально-экономическому развитию страны в целом и региона в частности:</a:t>
            </a:r>
          </a:p>
          <a:p>
            <a:r>
              <a:rPr lang="ru-RU" sz="4200" b="1" i="1" dirty="0"/>
              <a:t>• человеческий капитал </a:t>
            </a:r>
            <a:r>
              <a:rPr lang="ru-RU" sz="4200" dirty="0"/>
              <a:t>через создание, привлечение и удержание соискателей рабочих мест и предпри­нимателей (аспирантов, выпускников и предпри­нимателей);</a:t>
            </a:r>
          </a:p>
          <a:p>
            <a:r>
              <a:rPr lang="ru-RU" sz="4200" b="1" i="1" dirty="0"/>
              <a:t>• капитал в виде знаний </a:t>
            </a:r>
            <a:r>
              <a:rPr lang="ru-RU" sz="4200" dirty="0"/>
              <a:t>через генерацию, привле­чение и удержание престижных исследователей, которые способствуют развитию научного и инновационного процессов (академические пред­приниматели);</a:t>
            </a:r>
          </a:p>
          <a:p>
            <a:r>
              <a:rPr lang="ru-RU" sz="4200" b="1" i="1" dirty="0"/>
              <a:t>• социальный капитал </a:t>
            </a:r>
            <a:r>
              <a:rPr lang="ru-RU" sz="4200" dirty="0"/>
              <a:t>путем повышения привле­кательности региона и укрепления партнерства с ключевыми региональными кластерами, которые идентифицируют потребности и удовлетворяют их (внешняя среда);</a:t>
            </a:r>
          </a:p>
          <a:p>
            <a:r>
              <a:rPr lang="ru-RU" sz="4200" b="1" i="1" dirty="0"/>
              <a:t>• предпринимательский капитал </a:t>
            </a:r>
            <a:r>
              <a:rPr lang="ru-RU" sz="4200" dirty="0"/>
              <a:t>через привлечение в регион и создание новых предприятий, а также развитие </a:t>
            </a:r>
            <a:r>
              <a:rPr lang="ru-RU" sz="4200" dirty="0" smtClean="0"/>
              <a:t>конкуренции</a:t>
            </a:r>
            <a:r>
              <a:rPr lang="ru-RU" sz="4200" b="1" dirty="0" smtClean="0"/>
              <a:t>.</a:t>
            </a:r>
            <a:endParaRPr lang="ru-RU" sz="4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1912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Отвечая на глобальные вызовы, предпринима­тельский университет является динамично развиваю­щимся институтом, трансформирующим себя и свое социально-экономическое окружение, в котором ему приходится работать, с целью развития этой среды. В связи с этим, при оценке предпринимательского университета и его роли и задач в обществе, необхо­димо помнить несколько важных моментов.</a:t>
            </a:r>
          </a:p>
          <a:p>
            <a:pPr marL="0" indent="0">
              <a:buNone/>
            </a:pPr>
            <a:r>
              <a:rPr lang="ru-RU" b="1" dirty="0"/>
              <a:t>1. Понятие </a:t>
            </a:r>
            <a:r>
              <a:rPr lang="ru-RU" dirty="0"/>
              <a:t>«предпринимательский университет»</a:t>
            </a:r>
            <a:r>
              <a:rPr lang="ru-RU" b="1" dirty="0"/>
              <a:t> </a:t>
            </a:r>
            <a:r>
              <a:rPr lang="ru-RU" dirty="0"/>
              <a:t>— понятие комплексное, поэтому оценка предпринимательского </a:t>
            </a:r>
            <a:r>
              <a:rPr lang="ru-RU" b="1" dirty="0"/>
              <a:t>университета </a:t>
            </a:r>
            <a:r>
              <a:rPr lang="ru-RU" dirty="0"/>
              <a:t>должна строиться с</a:t>
            </a:r>
            <a:r>
              <a:rPr lang="ru-RU" b="1" dirty="0"/>
              <a:t> </a:t>
            </a:r>
            <a:r>
              <a:rPr lang="ru-RU" dirty="0"/>
              <a:t>учетом как количественных критериев эффективности, так и качественных изменений, </a:t>
            </a:r>
            <a:r>
              <a:rPr lang="ru-RU" b="1" dirty="0"/>
              <a:t>которые п</a:t>
            </a:r>
            <a:r>
              <a:rPr lang="ru-RU" dirty="0"/>
              <a:t>роисходят в университете. Зачастую </a:t>
            </a:r>
            <a:r>
              <a:rPr lang="ru-RU" b="1" dirty="0"/>
              <a:t>для простоты оценки берут критерий </a:t>
            </a:r>
            <a:r>
              <a:rPr lang="ru-RU" dirty="0"/>
              <a:t>количества и качества предприятий, основанных выпускниками предпринимательского университета, </a:t>
            </a:r>
            <a:r>
              <a:rPr lang="ru-RU" b="1" dirty="0"/>
              <a:t>что </a:t>
            </a:r>
            <a:r>
              <a:rPr lang="ru-RU" dirty="0"/>
              <a:t>проис­ходит благодаря тому, что предпринимательский университет способен </a:t>
            </a:r>
            <a:r>
              <a:rPr lang="ru-RU" b="1" dirty="0"/>
              <a:t>сформировать </a:t>
            </a:r>
            <a:r>
              <a:rPr lang="ru-RU" dirty="0"/>
              <a:t>благопри</a:t>
            </a:r>
            <a:r>
              <a:rPr lang="ru-RU" b="1" dirty="0"/>
              <a:t>ятную среду для генерации предприятий.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2. Для того чтобы наполнить систему </a:t>
            </a:r>
            <a:r>
              <a:rPr lang="ru-RU" dirty="0"/>
              <a:t>высшего об</a:t>
            </a:r>
            <a:r>
              <a:rPr lang="ru-RU" b="1" dirty="0"/>
              <a:t>разования динамикой свойственной предпри­нимательскому университету и усилить связи промышленности и образования для развития </a:t>
            </a:r>
            <a:r>
              <a:rPr lang="ru-RU" b="1" dirty="0" smtClean="0"/>
              <a:t>практико-ориентированного </a:t>
            </a:r>
            <a:r>
              <a:rPr lang="ru-RU" b="1" dirty="0"/>
              <a:t>и проектного подхода в образовании было бы правильным включение предпринимательского университета в топологию ведущих </a:t>
            </a:r>
            <a:r>
              <a:rPr lang="ru-RU" b="1" dirty="0" smtClean="0"/>
              <a:t>вузов. </a:t>
            </a:r>
            <a:r>
              <a:rPr lang="ru-RU" b="1" dirty="0"/>
              <a:t>Может потребоваться ин­теграция такого института как предприниматель­ского университета в классификацию </a:t>
            </a:r>
            <a:r>
              <a:rPr lang="ru-RU" dirty="0" smtClean="0"/>
              <a:t>университетов</a:t>
            </a:r>
            <a:r>
              <a:rPr lang="ru-RU" dirty="0"/>
              <a:t>, чтобы определить его место в структуре организаций высшего образования.</a:t>
            </a:r>
          </a:p>
          <a:p>
            <a:pPr marL="0" indent="0">
              <a:buNone/>
            </a:pPr>
            <a:r>
              <a:rPr lang="ru-RU" dirty="0"/>
              <a:t>3. Понятие «предпринимательский университет» является понятием эволюционным, которое допол­нялось и уточнялось в ходе самооценки универси­тетами в процессе их трансформации и развития.</a:t>
            </a:r>
          </a:p>
          <a:p>
            <a:pPr marL="0" indent="0">
              <a:buNone/>
            </a:pPr>
            <a:r>
              <a:rPr lang="ru-RU" dirty="0"/>
              <a:t>4. Необходимо учитывать социально-экономические условия, в которых происходит формирование и раз­витие предпринимательского университета, так как каждая </a:t>
            </a:r>
            <a:r>
              <a:rPr lang="ru-RU" dirty="0" err="1"/>
              <a:t>страновая</a:t>
            </a:r>
            <a:r>
              <a:rPr lang="ru-RU" dirty="0"/>
              <a:t> среда является уникальной. Сле­довательно, нужно выделять механизмы и инстру­менты, которые позволят предпринимательскому университету реализовать свой потенциал наиболее адекватно в рамках специфического национального социально-экономического контекста.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708237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32452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 smtClean="0"/>
              <a:t>1.</a:t>
            </a:r>
            <a:r>
              <a:rPr lang="ru-RU" sz="1800" dirty="0"/>
              <a:t> Кларк, Б. Р. Создание  предпринимательских  университетов:  организационные направления трансформации  / пер. с англ. А. Смирнова; Гос. ун-т — Высшая школа экономики. — М.: Изд. дом Гос. ун-та — Высшей школы экономики, 2011. — 240 с.</a:t>
            </a:r>
          </a:p>
          <a:p>
            <a:pPr marL="0" indent="0">
              <a:buNone/>
            </a:pPr>
            <a:r>
              <a:rPr lang="ru-RU" sz="1800" b="1" dirty="0" smtClean="0"/>
              <a:t>2.Генри </a:t>
            </a:r>
            <a:r>
              <a:rPr lang="ru-RU" sz="1800" b="1" dirty="0" err="1"/>
              <a:t>Ицковиц</a:t>
            </a:r>
            <a:r>
              <a:rPr lang="ru-RU" sz="1800" b="1" i="1" dirty="0"/>
              <a:t> </a:t>
            </a:r>
            <a:r>
              <a:rPr lang="en-US" sz="1800" b="1" i="1" dirty="0" smtClean="0"/>
              <a:t>PhD</a:t>
            </a:r>
            <a:r>
              <a:rPr lang="ru-RU" sz="1800" b="1" i="1" dirty="0"/>
              <a:t>, профессор, президент Международного института «Тройной спирали» </a:t>
            </a:r>
            <a:r>
              <a:rPr lang="ru-RU" sz="1800" dirty="0"/>
              <a:t>развитие, академическое предпринимательство. </a:t>
            </a:r>
            <a:r>
              <a:rPr lang="en-US" sz="1800" b="1" i="1" dirty="0"/>
              <a:t>henry</a:t>
            </a:r>
            <a:r>
              <a:rPr lang="ru-RU" sz="1800" b="1" i="1" dirty="0"/>
              <a:t>. </a:t>
            </a:r>
            <a:r>
              <a:rPr lang="en-US" sz="1800" b="1" i="1" dirty="0" err="1"/>
              <a:t>etzkowitz</a:t>
            </a:r>
            <a:r>
              <a:rPr lang="ru-RU" sz="1800" b="1" i="1" dirty="0"/>
              <a:t>@</a:t>
            </a:r>
            <a:r>
              <a:rPr lang="en-US" sz="1800" b="1" i="1" dirty="0" err="1"/>
              <a:t>triplehelixassociation</a:t>
            </a:r>
            <a:r>
              <a:rPr lang="ru-RU" sz="1800" b="1" i="1" dirty="0"/>
              <a:t>. </a:t>
            </a:r>
            <a:r>
              <a:rPr lang="en-US" sz="1800" b="1" i="1" dirty="0" smtClean="0"/>
              <a:t>Org</a:t>
            </a:r>
            <a:r>
              <a:rPr lang="ru-RU" sz="1800" b="1" i="1" dirty="0" smtClean="0"/>
              <a:t> </a:t>
            </a:r>
            <a:r>
              <a:rPr lang="ru-RU" sz="1800" b="1" dirty="0"/>
              <a:t> </a:t>
            </a:r>
            <a:r>
              <a:rPr lang="ru-RU" sz="1800" b="1" dirty="0" smtClean="0"/>
              <a:t>ВОЛНА </a:t>
            </a:r>
            <a:r>
              <a:rPr lang="ru-RU" sz="1800" b="1" dirty="0"/>
              <a:t>ПРЕДПРИНИМАТЕЛЬСКИХ </a:t>
            </a:r>
            <a:r>
              <a:rPr lang="ru-RU" sz="1800" b="1" dirty="0" smtClean="0"/>
              <a:t>УНИВЕРСИТЕТОВ. ОТ </a:t>
            </a:r>
            <a:r>
              <a:rPr lang="ru-RU" sz="1800" b="1" dirty="0"/>
              <a:t>САМЫХ ИСТОКОВ К ДВИГАТЕЛЮ ГЛОБАЛЬНОЙ </a:t>
            </a:r>
            <a:r>
              <a:rPr lang="ru-RU" sz="1800" b="1" dirty="0" smtClean="0"/>
              <a:t>ЭКОНОМИКИ // </a:t>
            </a:r>
            <a:r>
              <a:rPr lang="ru-RU" sz="1800" dirty="0" smtClean="0"/>
              <a:t>Инновации</a:t>
            </a:r>
            <a:r>
              <a:rPr lang="ru-RU" sz="1800" dirty="0"/>
              <a:t>. № 8 (190). - 2014. – с. 5-13</a:t>
            </a:r>
            <a:r>
              <a:rPr lang="ru-RU" sz="1800" dirty="0" smtClean="0"/>
              <a:t>. </a:t>
            </a:r>
          </a:p>
          <a:p>
            <a:pPr marL="0" indent="0">
              <a:buNone/>
            </a:pPr>
            <a:r>
              <a:rPr lang="ru-RU" sz="1800" b="1" dirty="0" smtClean="0"/>
              <a:t>3.И</a:t>
            </a:r>
            <a:r>
              <a:rPr lang="ru-RU" sz="1800" b="1" dirty="0"/>
              <a:t>. А. </a:t>
            </a:r>
            <a:r>
              <a:rPr lang="ru-RU" sz="1800" b="1" dirty="0" err="1" smtClean="0"/>
              <a:t>Павлова,</a:t>
            </a:r>
            <a:r>
              <a:rPr lang="ru-RU" sz="1800" b="1" i="1" dirty="0" err="1" smtClean="0"/>
              <a:t>ст</a:t>
            </a:r>
            <a:r>
              <a:rPr lang="ru-RU" sz="1800" b="1" i="1" dirty="0"/>
              <a:t>. преподаватель, кафедра управления инновациями, Томский государственный университет си­стем управления и радиоэлектроники (ТУСУР) </a:t>
            </a:r>
            <a:r>
              <a:rPr lang="en-US" sz="1800" b="1" i="1" u="sng" dirty="0" err="1">
                <a:hlinkClick r:id="rId2"/>
              </a:rPr>
              <a:t>iapav</a:t>
            </a:r>
            <a:r>
              <a:rPr lang="ru-RU" sz="1800" b="1" i="1" u="sng" dirty="0">
                <a:hlinkClick r:id="rId2"/>
              </a:rPr>
              <a:t>@</a:t>
            </a:r>
            <a:r>
              <a:rPr lang="en-US" sz="1800" b="1" i="1" u="sng" dirty="0">
                <a:hlinkClick r:id="rId2"/>
              </a:rPr>
              <a:t>mail</a:t>
            </a:r>
            <a:r>
              <a:rPr lang="ru-RU" sz="1800" b="1" i="1" u="sng" dirty="0">
                <a:hlinkClick r:id="rId2"/>
              </a:rPr>
              <a:t>.</a:t>
            </a:r>
            <a:r>
              <a:rPr lang="en-US" sz="1800" b="1" i="1" u="sng" dirty="0" err="1" smtClean="0">
                <a:hlinkClick r:id="rId2"/>
              </a:rPr>
              <a:t>ru</a:t>
            </a:r>
            <a:r>
              <a:rPr lang="ru-RU" sz="1800" b="1" i="1" u="sng" dirty="0" smtClean="0"/>
              <a:t> </a:t>
            </a:r>
            <a:r>
              <a:rPr lang="ru-RU" sz="1800" b="1" i="1" dirty="0"/>
              <a:t> </a:t>
            </a:r>
            <a:r>
              <a:rPr lang="ru-RU" sz="1800" b="1" dirty="0" smtClean="0"/>
              <a:t>ПОНЯТИЕ </a:t>
            </a:r>
            <a:r>
              <a:rPr lang="ru-RU" sz="1800" b="1" dirty="0"/>
              <a:t>ПРЕДПРИНИМАТЕЛЬСКОГО УНИВЕРСИТЕТА: СУЩНОСТЬ И ЭВОЛЮЦИЯ </a:t>
            </a:r>
            <a:r>
              <a:rPr lang="ru-RU" sz="1800" b="1" dirty="0" smtClean="0"/>
              <a:t>ФЕНОМЕНА // </a:t>
            </a:r>
            <a:r>
              <a:rPr lang="ru-RU" sz="1800" dirty="0" smtClean="0"/>
              <a:t>Инновации</a:t>
            </a:r>
            <a:r>
              <a:rPr lang="en-US" sz="1800" dirty="0"/>
              <a:t>, № 8 (190), 2014. – </a:t>
            </a:r>
            <a:r>
              <a:rPr lang="ru-RU" sz="1800" dirty="0"/>
              <a:t>С</a:t>
            </a:r>
            <a:r>
              <a:rPr lang="en-US" sz="1800" dirty="0"/>
              <a:t>.34-41.</a:t>
            </a:r>
            <a:endParaRPr lang="ru-RU" sz="1800" dirty="0"/>
          </a:p>
          <a:p>
            <a:pPr marL="0" indent="0">
              <a:buNone/>
            </a:pPr>
            <a:endParaRPr lang="ru-RU" sz="21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2401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9036496" cy="6552728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Модель предпринимательского университета не противоречит идеям модели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 err="1">
                <a:solidFill>
                  <a:srgbClr val="FF0000"/>
                </a:solidFill>
              </a:rPr>
              <a:t>исследовательского</a:t>
            </a:r>
            <a:r>
              <a:rPr lang="uk-UA" b="1" dirty="0">
                <a:solidFill>
                  <a:srgbClr val="FF0000"/>
                </a:solidFill>
              </a:rPr>
              <a:t> и </a:t>
            </a:r>
            <a:r>
              <a:rPr lang="ru-RU" b="1" dirty="0">
                <a:solidFill>
                  <a:srgbClr val="FF0000"/>
                </a:solidFill>
              </a:rPr>
              <a:t>образовательного университетов. </a:t>
            </a:r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Более </a:t>
            </a:r>
            <a:r>
              <a:rPr lang="ru-RU" dirty="0"/>
              <a:t>того,</a:t>
            </a:r>
            <a:r>
              <a:rPr lang="uk-UA" dirty="0"/>
              <a:t> модель </a:t>
            </a:r>
            <a:r>
              <a:rPr lang="ru-RU" dirty="0"/>
              <a:t>первого типа включает в себя и модель исследовательского, и модель образовательного </a:t>
            </a:r>
            <a:r>
              <a:rPr lang="uk-UA" dirty="0" err="1"/>
              <a:t>университетов</a:t>
            </a:r>
            <a:r>
              <a:rPr lang="uk-UA" dirty="0"/>
              <a:t>. При </a:t>
            </a:r>
            <a:r>
              <a:rPr lang="ru-RU" dirty="0"/>
              <a:t>переходе от традиционных моделей к относительно новой модели предпринимательского университета можно получить новые компетенции и функции на основе предыдущего опыта.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3199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468544" cy="33265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Университет </a:t>
            </a:r>
            <a:r>
              <a:rPr lang="ru-RU" b="1" dirty="0">
                <a:solidFill>
                  <a:srgbClr val="FF0000"/>
                </a:solidFill>
              </a:rPr>
              <a:t>в модели тройной спирали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64087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Согласно модели тройной спирали чертами предпринимательского университета являются:</a:t>
            </a:r>
          </a:p>
          <a:p>
            <a:pPr marL="0" indent="0">
              <a:buNone/>
            </a:pPr>
            <a:r>
              <a:rPr lang="ru-RU" sz="2400" dirty="0"/>
              <a:t>• Капитализация знания, которое создается </a:t>
            </a:r>
            <a:r>
              <a:rPr lang="uk-UA" sz="2400" dirty="0"/>
              <a:t>и рас</a:t>
            </a:r>
            <a:r>
              <a:rPr lang="ru-RU" sz="2400" dirty="0" err="1"/>
              <a:t>пространяется</a:t>
            </a:r>
            <a:r>
              <a:rPr lang="ru-RU" sz="2400" dirty="0"/>
              <a:t> для использования на практике и для дисциплинарного развития. Знания — основа социального и экономического развития, что означает рост значимости всех функций университета в обществе.</a:t>
            </a:r>
          </a:p>
          <a:p>
            <a:pPr marL="0" indent="0">
              <a:buNone/>
            </a:pPr>
            <a:r>
              <a:rPr lang="ru-RU" sz="2400" dirty="0"/>
              <a:t>• Университет тесно взаимодействует с</a:t>
            </a:r>
            <a:r>
              <a:rPr lang="ru-RU" sz="2400" b="1" dirty="0"/>
              <a:t> </a:t>
            </a:r>
            <a:r>
              <a:rPr lang="ru-RU" sz="2400" dirty="0"/>
              <a:t>бизнесом и государством.</a:t>
            </a:r>
          </a:p>
          <a:p>
            <a:pPr marL="0" indent="0">
              <a:buNone/>
            </a:pPr>
            <a:r>
              <a:rPr lang="ru-RU" sz="2400" dirty="0"/>
              <a:t>• Предпринимательский университет является относительно независимым учреждением, не являясь структурой, порожденной другими институциональными сферами и зависимой от них.</a:t>
            </a:r>
          </a:p>
          <a:p>
            <a:pPr marL="0" indent="0">
              <a:buNone/>
            </a:pPr>
            <a:r>
              <a:rPr lang="ru-RU" sz="2400" dirty="0"/>
              <a:t>• Конфликт между принципами независимости и взаимозависимости приводит к появлению гибридных форм, соответствующих реалиям общества в конкретном месте и в конкретное время.</a:t>
            </a:r>
          </a:p>
          <a:p>
            <a:pPr marL="0" indent="0">
              <a:buNone/>
            </a:pPr>
            <a:r>
              <a:rPr lang="ru-RU" sz="2400" dirty="0"/>
              <a:t>• </a:t>
            </a:r>
            <a:r>
              <a:rPr lang="ru-RU" sz="2400" dirty="0" err="1"/>
              <a:t>Рефлексивность</a:t>
            </a:r>
            <a:r>
              <a:rPr lang="ru-RU" sz="2400" dirty="0"/>
              <a:t> как характеристика предпринимательского университета приводит к внутренней реновации и пересмотру взаимоотношений университета с бизнесом и государством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3047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8" y="0"/>
            <a:ext cx="9433048" cy="40466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Университет в модели тройной спирали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8520" y="620688"/>
            <a:ext cx="8795320" cy="61206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Модель описывает динамику развития </a:t>
            </a:r>
            <a:r>
              <a:rPr lang="ru-RU" dirty="0" smtClean="0"/>
              <a:t>универси­</a:t>
            </a:r>
            <a:r>
              <a:rPr lang="ru-RU" b="1" dirty="0" smtClean="0"/>
              <a:t>тета по этапам и формулирует принципы </a:t>
            </a:r>
            <a:r>
              <a:rPr lang="ru-RU" dirty="0" smtClean="0"/>
              <a:t>построения предпринимательского </a:t>
            </a:r>
            <a:r>
              <a:rPr lang="ru-RU" b="1" dirty="0" smtClean="0"/>
              <a:t>университета: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• Способность </a:t>
            </a:r>
            <a:r>
              <a:rPr lang="ru-RU" dirty="0" smtClean="0"/>
              <a:t>академического руководства </a:t>
            </a:r>
            <a:r>
              <a:rPr lang="ru-RU" b="1" dirty="0" smtClean="0"/>
              <a:t>опреде­лять стратегические </a:t>
            </a:r>
            <a:r>
              <a:rPr lang="ru-RU" dirty="0" smtClean="0"/>
              <a:t>цели </a:t>
            </a:r>
            <a:r>
              <a:rPr lang="ru-RU" b="1" dirty="0" smtClean="0"/>
              <a:t>и достигать их.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• Правовой контроль за академическими </a:t>
            </a:r>
            <a:r>
              <a:rPr lang="ru-RU" dirty="0" smtClean="0"/>
              <a:t>ресурсами, </a:t>
            </a:r>
            <a:r>
              <a:rPr lang="ru-RU" b="1" dirty="0" smtClean="0"/>
              <a:t>включая материальную собственность и интеллек­туальную собственность.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• Организационная </a:t>
            </a:r>
            <a:r>
              <a:rPr lang="ru-RU" b="1" dirty="0" smtClean="0"/>
              <a:t>способность для </a:t>
            </a:r>
            <a:r>
              <a:rPr lang="ru-RU" dirty="0" smtClean="0"/>
              <a:t>трансфера </a:t>
            </a:r>
            <a:r>
              <a:rPr lang="ru-RU" b="1" dirty="0" smtClean="0"/>
              <a:t>технологий через патентование, </a:t>
            </a:r>
            <a:r>
              <a:rPr lang="ru-RU" dirty="0" smtClean="0"/>
              <a:t>лицензирование и </a:t>
            </a:r>
            <a:r>
              <a:rPr lang="ru-RU" b="1" dirty="0" smtClean="0"/>
              <a:t>создание </a:t>
            </a:r>
            <a:r>
              <a:rPr lang="ru-RU" dirty="0" smtClean="0"/>
              <a:t>инкубаторов.</a:t>
            </a:r>
          </a:p>
          <a:p>
            <a:r>
              <a:rPr lang="ru-RU" dirty="0" smtClean="0"/>
              <a:t>Корпоративная </a:t>
            </a:r>
            <a:r>
              <a:rPr lang="ru-RU" dirty="0"/>
              <a:t>предпринимательская этика сре­ди представителей администрации, факультетов, студентов.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7401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0"/>
            <a:ext cx="9396536" cy="69269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Университет в модели тройной спирали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19268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4400" dirty="0"/>
              <a:t>Относительно новая </a:t>
            </a:r>
            <a:r>
              <a:rPr lang="ru-RU" sz="4400" b="1" dirty="0"/>
              <a:t>модель </a:t>
            </a:r>
            <a:r>
              <a:rPr lang="ru-RU" sz="4400" dirty="0"/>
              <a:t>предпринимательско­го университета явно противопоставляется универ­ситету в традиционной модели «башни из слоновой кости» (</a:t>
            </a:r>
            <a:r>
              <a:rPr lang="en-US" sz="4400" dirty="0"/>
              <a:t>ivory tower academic model</a:t>
            </a:r>
            <a:r>
              <a:rPr lang="ru-RU" sz="4400" dirty="0"/>
              <a:t>). Согласно этой модели, университет нацелен на самого себя — ори­ентирован вовнутрь и стремится быть системой, на­ходящейся в определенной изоляции от общества. Предпринимательский университет характеризуется своей направленностью вовне, стремлением к комму­никации и взаимодействию с обществом, что чрезвы­чайно важно для функционирования университета в экономике, основанной на знаниях. </a:t>
            </a:r>
            <a:endParaRPr lang="ru-RU" sz="4400" dirty="0" smtClean="0"/>
          </a:p>
          <a:p>
            <a:pPr marL="0" indent="0">
              <a:buNone/>
            </a:pPr>
            <a:endParaRPr lang="ru-RU" sz="4400" dirty="0"/>
          </a:p>
          <a:p>
            <a:pPr marL="0" indent="0">
              <a:buNone/>
            </a:pPr>
            <a:r>
              <a:rPr lang="ru-RU" sz="4400" dirty="0" smtClean="0"/>
              <a:t>Модель</a:t>
            </a:r>
            <a:r>
              <a:rPr lang="ru-RU" sz="4400" dirty="0"/>
              <a:t>, в том числе, приводит и несколько вариантов вовлечения институтов, генерирующих знания, в процесс инно­вационного развития:</a:t>
            </a:r>
          </a:p>
          <a:p>
            <a:pPr marL="0" indent="0">
              <a:buNone/>
            </a:pPr>
            <a:r>
              <a:rPr lang="ru-RU" sz="4400" dirty="0"/>
              <a:t>• Экзогенная модель создания научных парков с привлечением филиалов транснациональных корпораций.</a:t>
            </a:r>
          </a:p>
          <a:p>
            <a:pPr marL="0" indent="0">
              <a:buNone/>
            </a:pPr>
            <a:r>
              <a:rPr lang="ru-RU" sz="4400" dirty="0"/>
              <a:t>• Эндогенная модель, при которой на базе уни­верситетов генерируются группы из теоретиков и практиков многоцелевого знания, создающие изобретения, спин-</a:t>
            </a:r>
            <a:r>
              <a:rPr lang="ru-RU" sz="4400" dirty="0" err="1"/>
              <a:t>офф</a:t>
            </a:r>
            <a:r>
              <a:rPr lang="ru-RU" sz="4400" dirty="0"/>
              <a:t> компании и новые про­дукты.</a:t>
            </a:r>
          </a:p>
          <a:p>
            <a:pPr marL="0" indent="0">
              <a:buNone/>
            </a:pPr>
            <a:r>
              <a:rPr lang="ru-RU" sz="4400" dirty="0"/>
              <a:t>• Гибридная модель, соединяющая в себе экзогенный подход прямых иностранных инвестиций с эндо­генным подходом, в котором инкубация наукоем­кого бизнеса и трансфер технологий опираются на местные </a:t>
            </a:r>
            <a:r>
              <a:rPr lang="ru-RU" sz="4400" dirty="0" smtClean="0"/>
              <a:t>источники.</a:t>
            </a:r>
            <a:endParaRPr lang="ru-RU" sz="4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3498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-21639"/>
            <a:ext cx="9252520" cy="6741368"/>
          </a:xfrm>
        </p:spPr>
        <p:txBody>
          <a:bodyPr>
            <a:normAutofit fontScale="47500" lnSpcReduction="20000"/>
          </a:bodyPr>
          <a:lstStyle/>
          <a:p>
            <a:r>
              <a:rPr lang="ru-RU" sz="4000" dirty="0"/>
              <a:t>Следует отметить, что активная роль универси­тетов в экономическом развитии никоим образом, не затрагивает базовые академические задачи образова­тельной и научно-исследовательской деятельности. В то же время роль, которую университеты начинают играть в экономическом развитии, видоизменяет способы выполнения задач образовательной и научно-исследовательской деятельности </a:t>
            </a:r>
            <a:r>
              <a:rPr lang="ru-RU" sz="4000" b="1" dirty="0" smtClean="0"/>
              <a:t>. </a:t>
            </a:r>
            <a:r>
              <a:rPr lang="ru-RU" sz="4000" dirty="0"/>
              <a:t>Весьма показа­тельным примером эволюции предпринимательского университета является эволюция возможностей трансфера технологий:</a:t>
            </a:r>
          </a:p>
          <a:p>
            <a:pPr marL="0" indent="0">
              <a:buNone/>
            </a:pPr>
            <a:r>
              <a:rPr lang="ru-RU" sz="4000" dirty="0"/>
              <a:t>• Этап 1. Посреднический офис выполняет роль свя­зующего звена между фирмами и университетом, а также облегчает формализацию взаимодействия между ними. Офис отслеживает деятельность ди­пломированных специалистов и выполняет функ­ции экспорта знаний за пределы университета. Обязанность специалистов офиса — организация взаимодействия между структурными подраз­делениями университета и заинтересованными фирмами.</a:t>
            </a:r>
          </a:p>
          <a:p>
            <a:pPr marL="0" indent="0">
              <a:buNone/>
            </a:pPr>
            <a:r>
              <a:rPr lang="ru-RU" sz="4000" dirty="0"/>
              <a:t>• Этап 2. Наличие организационной возможности патентования и лицензирования. Офис трансфера технологий занимается поиском и отбором технологий университетских исследовательских групп, а также поиском областей применения этих технологий.</a:t>
            </a:r>
          </a:p>
          <a:p>
            <a:pPr marL="0" indent="0">
              <a:buNone/>
            </a:pPr>
            <a:r>
              <a:rPr lang="ru-RU" sz="4000" dirty="0"/>
              <a:t>• Этап </a:t>
            </a:r>
            <a:r>
              <a:rPr lang="ru-RU" sz="4000" b="1" dirty="0"/>
              <a:t>3. </a:t>
            </a:r>
            <a:r>
              <a:rPr lang="ru-RU" sz="4000" dirty="0"/>
              <a:t>Знания и технологии экспортируются предпринимателями за пределы университета. Предпринимательский университет является сетевой структурой с участием научных парков, научно-исследовательских институтов и групп фирм.</a:t>
            </a:r>
          </a:p>
          <a:p>
            <a:pPr marL="0" indent="0">
              <a:buNone/>
            </a:pPr>
            <a:r>
              <a:rPr lang="ru-RU" sz="4000" dirty="0"/>
              <a:t>• Этап 4. Интеграция предпринимательской деятельности в повседневную академическую работу университета, когда наличие дисци­плин по предпринимательству характерно для обучения всех студентов, а инкубатор наравне с университетскими лабораториями становится неотъемлемой часть университета, выполняя как образовательную функцию в обучении органи­заций, так и социально-экономические задачи в целом </a:t>
            </a:r>
            <a:r>
              <a:rPr lang="ru-RU" sz="4000" dirty="0" smtClean="0"/>
              <a:t>.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72775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5590</Words>
  <Application>Microsoft Office PowerPoint</Application>
  <PresentationFormat>Экран (4:3)</PresentationFormat>
  <Paragraphs>185</Paragraphs>
  <Slides>46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47" baseType="lpstr">
      <vt:lpstr>Тема Office</vt:lpstr>
      <vt:lpstr>Предпринимательские университеты</vt:lpstr>
      <vt:lpstr>Историческая миссия</vt:lpstr>
      <vt:lpstr>Идея</vt:lpstr>
      <vt:lpstr>Презентация PowerPoint</vt:lpstr>
      <vt:lpstr>Презентация PowerPoint</vt:lpstr>
      <vt:lpstr> Университет в модели тройной спирали </vt:lpstr>
      <vt:lpstr>Университет в модели тройной спирали</vt:lpstr>
      <vt:lpstr>Университет в модели тройной спирали</vt:lpstr>
      <vt:lpstr>Презентация PowerPoint</vt:lpstr>
      <vt:lpstr> ПОНЯТИЕ ПРЕДПРИНИМАТЕЛЬСКОГО УНИВЕРСИТЕТА (по Бертону Кларку) </vt:lpstr>
      <vt:lpstr>Презентация PowerPoint</vt:lpstr>
      <vt:lpstr>ПОНЯТИЕ ПРЕДПРИНИМАТЕЛЬСКОГО УНИВЕРСИТЕТА </vt:lpstr>
      <vt:lpstr>ПОНЯТИЕ ПРЕДПРИНИМАТЕЛЬСКОГО УНИВЕРСИТЕТА</vt:lpstr>
      <vt:lpstr>ПОНЯТИЕ ПРЕДПРИНИМАТЕЛЬСКОГО УНИВЕРСИТЕТА</vt:lpstr>
      <vt:lpstr>ПОНЯТИЕ ПРЕДПРИНИМАТЕЛЬСКОГО УНИВЕРСИТЕТА</vt:lpstr>
      <vt:lpstr>ПОНЯТИЕ ПРЕДПРИНИМАТЕЛЬСКОГО УНИВЕРСИТЕТА</vt:lpstr>
      <vt:lpstr>ПОНЯТИЕ ПРЕДПРИНИМАТЕЛЬСКОГО УНИВЕРСИТЕТА</vt:lpstr>
      <vt:lpstr>НАПРАВЛЕНИЯ ТРАНСФОРМАЦИИ</vt:lpstr>
      <vt:lpstr>1. Усиленное направляющее ядро</vt:lpstr>
      <vt:lpstr>1. Усиленное направляющее ядро</vt:lpstr>
      <vt:lpstr>2.Расширенная периферия развития</vt:lpstr>
      <vt:lpstr>2.Расширенная периферия развития</vt:lpstr>
      <vt:lpstr>2.Расширенная периферия развития</vt:lpstr>
      <vt:lpstr>2.Расширенная периферия развития</vt:lpstr>
      <vt:lpstr>3.Диверсифици­рованная база финансирования</vt:lpstr>
      <vt:lpstr>3.Диверсифици­рованная база финансирования</vt:lpstr>
      <vt:lpstr>3.Диверсифици­рованная база финансирования</vt:lpstr>
      <vt:lpstr>3.Диверсифици­рованная база финансирования</vt:lpstr>
      <vt:lpstr>4. Стимулируемые академические структуры </vt:lpstr>
      <vt:lpstr>4. Стимулируемые академические структуры</vt:lpstr>
      <vt:lpstr>4. Стимулируемые академические структуры</vt:lpstr>
      <vt:lpstr>5.Интегрированная предпринимательская культура</vt:lpstr>
      <vt:lpstr>5.Интегрированная предпринимательская культура</vt:lpstr>
      <vt:lpstr>5.Интегрированная предпринимательская культура</vt:lpstr>
      <vt:lpstr>5.Интегрированная предпринимательская культура</vt:lpstr>
      <vt:lpstr> Предпринимательский университет в модели ОЭСР </vt:lpstr>
      <vt:lpstr>Методика самооценки университетов строится комплексно из блоков вопросов по семи направлениям по десятибалльной шкале. Характеристика этих на­правлений представлена в табл. 1. </vt:lpstr>
      <vt:lpstr>Презентация PowerPoint</vt:lpstr>
      <vt:lpstr>  Эволюция понятия «предпринимательский университет»  </vt:lpstr>
      <vt:lpstr>Предпринимательский университет на практике </vt:lpstr>
      <vt:lpstr>Предпринимательский университет на практике</vt:lpstr>
      <vt:lpstr>Предпринимательский университет на практике</vt:lpstr>
      <vt:lpstr>Презентация PowerPoint</vt:lpstr>
      <vt:lpstr>Выводы</vt:lpstr>
      <vt:lpstr>Презентация PowerPoint</vt:lpstr>
      <vt:lpstr>Литература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</dc:title>
  <dc:creator>Вячеслав Л</dc:creator>
  <cp:lastModifiedBy>Вячеслав Л</cp:lastModifiedBy>
  <cp:revision>47</cp:revision>
  <dcterms:created xsi:type="dcterms:W3CDTF">2014-11-30T10:35:47Z</dcterms:created>
  <dcterms:modified xsi:type="dcterms:W3CDTF">2014-11-30T13:30:32Z</dcterms:modified>
</cp:coreProperties>
</file>